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12"/>
  </p:notesMasterIdLst>
  <p:sldIdLst>
    <p:sldId id="7474" r:id="rId5"/>
    <p:sldId id="7445" r:id="rId6"/>
    <p:sldId id="7489" r:id="rId7"/>
    <p:sldId id="7455" r:id="rId8"/>
    <p:sldId id="7454" r:id="rId9"/>
    <p:sldId id="7491" r:id="rId10"/>
    <p:sldId id="749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sion, Mission &amp; Ansatz" id="{48AFF933-C128-4014-A53D-81481D51D62D}">
          <p14:sldIdLst>
            <p14:sldId id="7474"/>
            <p14:sldId id="7445"/>
            <p14:sldId id="7489"/>
            <p14:sldId id="7455"/>
            <p14:sldId id="7454"/>
            <p14:sldId id="7491"/>
            <p14:sldId id="74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AB7E13-C8DF-C28C-3871-10774B97533C}" name="Felix Beer" initials="FB" userId="S::felix.beer@tum.de::68533947-2f0b-4e65-9dbe-abea0f62e69e" providerId="AD"/>
  <p188:author id="{FAAEFC35-953C-1C12-2392-7505B343CA77}" name="Helene von Schwichow" initials="HS" userId="S::helene.schwichow@tum.de::359598fa-27be-49ba-8a84-2689ca20e4ff" providerId="AD"/>
  <p188:author id="{01D0E738-06A8-D3E1-961D-C69AC889898F}" name="Bernadette Stöckl" initials="BS" userId="S::b.stoeckl@tum.de::284cecd1-f2ae-419a-ac36-8f987b5baabc" providerId="AD"/>
  <p188:author id="{7222B953-6C53-CB9C-F5B1-DB75C665419C}" name="Markus Siewert" initials="MS" userId="S::markus.siewert@tum.de::151c137a-9c94-4ab0-82cf-908cf618c648" providerId="AD"/>
  <p188:author id="{B6ABD0DD-7A07-2D74-93A1-39E158BFFF2D}" name="Thea Seidel" initials="TS" userId="S::thea.seidel@tum.de::9fed0aa6-2891-4ed0-861f-c18d57a055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BAC"/>
    <a:srgbClr val="008788"/>
    <a:srgbClr val="0A3349"/>
    <a:srgbClr val="B6A7C7"/>
    <a:srgbClr val="83CBEB"/>
    <a:srgbClr val="7AA7C4"/>
    <a:srgbClr val="749AB3"/>
    <a:srgbClr val="000000"/>
    <a:srgbClr val="CDC1DA"/>
    <a:srgbClr val="95B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7F0A7-1DED-8577-7021-EFE15FEF3EB0}" v="64" dt="2024-11-15T12:36:08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7"/>
    <p:restoredTop sz="94692"/>
  </p:normalViewPr>
  <p:slideViewPr>
    <p:cSldViewPr snapToGrid="0">
      <p:cViewPr varScale="1">
        <p:scale>
          <a:sx n="81" d="100"/>
          <a:sy n="81" d="100"/>
        </p:scale>
        <p:origin x="184" y="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dette Stöckl" userId="S::b.stoeckl@tum.de::284cecd1-f2ae-419a-ac36-8f987b5baabc" providerId="AD" clId="Web-{2817F0A7-1DED-8577-7021-EFE15FEF3EB0}"/>
    <pc:docChg chg="modSld">
      <pc:chgData name="Bernadette Stöckl" userId="S::b.stoeckl@tum.de::284cecd1-f2ae-419a-ac36-8f987b5baabc" providerId="AD" clId="Web-{2817F0A7-1DED-8577-7021-EFE15FEF3EB0}" dt="2024-11-15T12:36:08.137" v="35" actId="1076"/>
      <pc:docMkLst>
        <pc:docMk/>
      </pc:docMkLst>
      <pc:sldChg chg="modSp">
        <pc:chgData name="Bernadette Stöckl" userId="S::b.stoeckl@tum.de::284cecd1-f2ae-419a-ac36-8f987b5baabc" providerId="AD" clId="Web-{2817F0A7-1DED-8577-7021-EFE15FEF3EB0}" dt="2024-11-15T12:36:08.137" v="35" actId="1076"/>
        <pc:sldMkLst>
          <pc:docMk/>
          <pc:sldMk cId="1120049815" sldId="7455"/>
        </pc:sldMkLst>
        <pc:spChg chg="mod">
          <ac:chgData name="Bernadette Stöckl" userId="S::b.stoeckl@tum.de::284cecd1-f2ae-419a-ac36-8f987b5baabc" providerId="AD" clId="Web-{2817F0A7-1DED-8577-7021-EFE15FEF3EB0}" dt="2024-11-15T12:36:08.137" v="35" actId="1076"/>
          <ac:spMkLst>
            <pc:docMk/>
            <pc:sldMk cId="1120049815" sldId="7455"/>
            <ac:spMk id="22" creationId="{F7A1EDFC-9BA5-D66F-E436-D4370BBC0D6C}"/>
          </ac:spMkLst>
        </pc:spChg>
        <pc:spChg chg="mod">
          <ac:chgData name="Bernadette Stöckl" userId="S::b.stoeckl@tum.de::284cecd1-f2ae-419a-ac36-8f987b5baabc" providerId="AD" clId="Web-{2817F0A7-1DED-8577-7021-EFE15FEF3EB0}" dt="2024-11-15T12:36:05.981" v="34" actId="20577"/>
          <ac:spMkLst>
            <pc:docMk/>
            <pc:sldMk cId="1120049815" sldId="7455"/>
            <ac:spMk id="24" creationId="{888EA7A0-D619-50B5-52D2-03CB07463A62}"/>
          </ac:spMkLst>
        </pc:spChg>
      </pc:sldChg>
      <pc:sldChg chg="modSp">
        <pc:chgData name="Bernadette Stöckl" userId="S::b.stoeckl@tum.de::284cecd1-f2ae-419a-ac36-8f987b5baabc" providerId="AD" clId="Web-{2817F0A7-1DED-8577-7021-EFE15FEF3EB0}" dt="2024-11-15T12:35:09.776" v="4" actId="14100"/>
        <pc:sldMkLst>
          <pc:docMk/>
          <pc:sldMk cId="2535463455" sldId="7474"/>
        </pc:sldMkLst>
        <pc:spChg chg="mod">
          <ac:chgData name="Bernadette Stöckl" userId="S::b.stoeckl@tum.de::284cecd1-f2ae-419a-ac36-8f987b5baabc" providerId="AD" clId="Web-{2817F0A7-1DED-8577-7021-EFE15FEF3EB0}" dt="2024-11-15T12:35:09.776" v="4" actId="14100"/>
          <ac:spMkLst>
            <pc:docMk/>
            <pc:sldMk cId="2535463455" sldId="7474"/>
            <ac:spMk id="4" creationId="{97F4C2F4-ADD0-77EE-2A52-8FFD52578A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61826-3DF9-4C88-AA22-C56F9BF9BF35}" type="datetimeFigureOut">
              <a:t>18.11.24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9FE6-809F-4F06-A30A-278EB6C8884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26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de-DE">
                <a:cs typeface="Calibri"/>
              </a:rPr>
              <a:t>Soll die Mission hier allgemein UDL sein oder schon </a:t>
            </a:r>
            <a:r>
              <a:rPr lang="de-DE" err="1">
                <a:cs typeface="Calibri"/>
              </a:rPr>
              <a:t>CoP</a:t>
            </a:r>
            <a:r>
              <a:rPr lang="de-DE">
                <a:cs typeface="Calibri"/>
              </a:rPr>
              <a:t> beinhalten?</a:t>
            </a:r>
            <a:endParaRPr/>
          </a:p>
        </p:txBody>
      </p:sp>
      <p:sp>
        <p:nvSpPr>
          <p:cNvPr id="1038" name="Google Shape;103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524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8" name="Google Shape;103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13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de-DE" dirty="0">
                <a:cs typeface="Calibri"/>
              </a:rPr>
              <a:t>Soll die Mission hier allgemein UDL sein oder schon </a:t>
            </a:r>
            <a:r>
              <a:rPr lang="de-DE" dirty="0" err="1">
                <a:cs typeface="Calibri"/>
              </a:rPr>
              <a:t>CoP</a:t>
            </a:r>
            <a:r>
              <a:rPr lang="de-DE" dirty="0">
                <a:cs typeface="Calibri"/>
              </a:rPr>
              <a:t> beinhalten?</a:t>
            </a:r>
            <a:endParaRPr dirty="0"/>
          </a:p>
        </p:txBody>
      </p:sp>
      <p:sp>
        <p:nvSpPr>
          <p:cNvPr id="1038" name="Google Shape;103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22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de-DE">
                <a:cs typeface="Calibri"/>
              </a:rPr>
              <a:t>Auf </a:t>
            </a:r>
            <a:r>
              <a:rPr lang="de-DE" err="1">
                <a:cs typeface="Calibri"/>
              </a:rPr>
              <a:t>CoP</a:t>
            </a:r>
            <a:r>
              <a:rPr lang="de-DE">
                <a:cs typeface="Calibri"/>
              </a:rPr>
              <a:t> framen? Bzw. Mit weiterer Folie zu Stakeholder </a:t>
            </a:r>
            <a:r>
              <a:rPr lang="de-DE" err="1">
                <a:cs typeface="Calibri"/>
              </a:rPr>
              <a:t>CoP</a:t>
            </a:r>
            <a:r>
              <a:rPr lang="de-DE">
                <a:cs typeface="Calibri"/>
              </a:rPr>
              <a:t> Mobilität zusammenlegen?</a:t>
            </a:r>
            <a:endParaRPr/>
          </a:p>
        </p:txBody>
      </p:sp>
      <p:sp>
        <p:nvSpPr>
          <p:cNvPr id="1038" name="Google Shape;103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89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8" name="Google Shape;103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548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8" name="Google Shape;103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41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8" name="Google Shape;103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91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_Text_Turquoise">
  <p:cSld name="Double_Text_Turquois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/>
          <p:nvPr/>
        </p:nvSpPr>
        <p:spPr>
          <a:xfrm>
            <a:off x="219456" y="229047"/>
            <a:ext cx="11754900" cy="6399900"/>
          </a:xfrm>
          <a:prstGeom prst="rect">
            <a:avLst/>
          </a:prstGeom>
          <a:solidFill>
            <a:srgbClr val="0A3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630936" y="1221863"/>
            <a:ext cx="498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Medium"/>
              <a:buNone/>
              <a:defRPr sz="32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630936" y="2487167"/>
            <a:ext cx="52584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ubTitle" idx="2"/>
          </p:nvPr>
        </p:nvSpPr>
        <p:spPr>
          <a:xfrm>
            <a:off x="630936" y="772253"/>
            <a:ext cx="48678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dt" idx="10"/>
          </p:nvPr>
        </p:nvSpPr>
        <p:spPr>
          <a:xfrm>
            <a:off x="217704" y="6654515"/>
            <a:ext cx="15624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10814304" y="6645781"/>
            <a:ext cx="11601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TUM THINK TANK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3"/>
          </p:nvPr>
        </p:nvSpPr>
        <p:spPr>
          <a:xfrm>
            <a:off x="6199308" y="2487167"/>
            <a:ext cx="52584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2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_Text_Blue">
  <p:cSld name="Double_Text_Blu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/>
          <p:nvPr/>
        </p:nvSpPr>
        <p:spPr>
          <a:xfrm>
            <a:off x="219456" y="229047"/>
            <a:ext cx="11754900" cy="6399900"/>
          </a:xfrm>
          <a:prstGeom prst="rect">
            <a:avLst/>
          </a:prstGeom>
          <a:solidFill>
            <a:srgbClr val="0087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630936" y="1221863"/>
            <a:ext cx="4989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Medium"/>
              <a:buNone/>
              <a:defRPr sz="32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body" idx="1"/>
          </p:nvPr>
        </p:nvSpPr>
        <p:spPr>
          <a:xfrm>
            <a:off x="630936" y="2487167"/>
            <a:ext cx="52584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subTitle" idx="2"/>
          </p:nvPr>
        </p:nvSpPr>
        <p:spPr>
          <a:xfrm>
            <a:off x="630936" y="772253"/>
            <a:ext cx="48678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dt" idx="10"/>
          </p:nvPr>
        </p:nvSpPr>
        <p:spPr>
          <a:xfrm>
            <a:off x="217704" y="6654515"/>
            <a:ext cx="15624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ldNum" idx="12"/>
          </p:nvPr>
        </p:nvSpPr>
        <p:spPr>
          <a:xfrm>
            <a:off x="10814304" y="6645781"/>
            <a:ext cx="11601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TUM THINK TANK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3"/>
          <p:cNvSpPr txBox="1">
            <a:spLocks noGrp="1"/>
          </p:cNvSpPr>
          <p:nvPr>
            <p:ph type="body" idx="3"/>
          </p:nvPr>
        </p:nvSpPr>
        <p:spPr>
          <a:xfrm>
            <a:off x="6199308" y="2487167"/>
            <a:ext cx="52584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34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mpleOneColumnWhite">
  <p:cSld name="SimpleOneColumnWhite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2fc5e017ded_0_837"/>
          <p:cNvSpPr txBox="1">
            <a:spLocks noGrp="1"/>
          </p:cNvSpPr>
          <p:nvPr>
            <p:ph type="body" idx="1"/>
          </p:nvPr>
        </p:nvSpPr>
        <p:spPr>
          <a:xfrm>
            <a:off x="423293" y="1944000"/>
            <a:ext cx="8855100" cy="4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5" bIns="2285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60" name="Google Shape;960;g2fc5e017ded_0_8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9561" y="381000"/>
            <a:ext cx="1785931" cy="614206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g2fc5e017ded_0_837"/>
          <p:cNvSpPr txBox="1">
            <a:spLocks noGrp="1"/>
          </p:cNvSpPr>
          <p:nvPr>
            <p:ph type="body" idx="2"/>
          </p:nvPr>
        </p:nvSpPr>
        <p:spPr>
          <a:xfrm>
            <a:off x="423690" y="399449"/>
            <a:ext cx="8855100" cy="1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5" bIns="2285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310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07434" y="2660915"/>
            <a:ext cx="7776732" cy="10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200" b="1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17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Titel durch Klicken </a:t>
            </a:r>
            <a:br>
              <a:rPr lang="de-DE"/>
            </a:br>
            <a:r>
              <a:rPr lang="de-DE"/>
              <a:t>bearbeiten (Arial fett 24)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434" y="3812915"/>
            <a:ext cx="7776732" cy="43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17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Name Referent/-in (Arial 15)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07434" y="5445192"/>
            <a:ext cx="6341028" cy="2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+mn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None/>
              <a:defRPr>
                <a:latin typeface="+mj-lt"/>
              </a:defRPr>
            </a:lvl5pPr>
          </a:lstStyle>
          <a:p>
            <a:pPr lvl="0"/>
            <a:r>
              <a:rPr lang="de-DE"/>
              <a:t>Ort, TT. Monat JJJJ (Arial 12)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07434" y="5157192"/>
            <a:ext cx="6341028" cy="2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aseline="0">
                <a:latin typeface="+mn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None/>
              <a:defRPr>
                <a:latin typeface="+mj-lt"/>
              </a:defRPr>
            </a:lvl5pPr>
          </a:lstStyle>
          <a:p>
            <a:pPr lvl="0"/>
            <a:r>
              <a:rPr lang="de-DE"/>
              <a:t>Titel der Veranstaltung (Arial 12)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0683F9E-AEC4-097A-9BB5-E06960B32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7584" y="5504460"/>
            <a:ext cx="1920000" cy="7991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7629426-CC0F-26A0-9533-2C4906789D88}"/>
              </a:ext>
            </a:extLst>
          </p:cNvPr>
          <p:cNvGrpSpPr/>
          <p:nvPr userDrawn="1"/>
        </p:nvGrpSpPr>
        <p:grpSpPr>
          <a:xfrm>
            <a:off x="4354011" y="260648"/>
            <a:ext cx="7564800" cy="4320000"/>
            <a:chOff x="2143125" y="1185862"/>
            <a:chExt cx="4854130" cy="277215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01CA3C3-48C9-4889-8867-6AE16C618115}"/>
                </a:ext>
              </a:extLst>
            </p:cNvPr>
            <p:cNvSpPr/>
            <p:nvPr/>
          </p:nvSpPr>
          <p:spPr>
            <a:xfrm>
              <a:off x="2143125" y="1185862"/>
              <a:ext cx="2079688" cy="692086"/>
            </a:xfrm>
            <a:custGeom>
              <a:avLst/>
              <a:gdLst>
                <a:gd name="connsiteX0" fmla="*/ 0 w 2079688"/>
                <a:gd name="connsiteY0" fmla="*/ 0 h 692086"/>
                <a:gd name="connsiteX1" fmla="*/ 2079689 w 2079688"/>
                <a:gd name="connsiteY1" fmla="*/ 0 h 692086"/>
                <a:gd name="connsiteX2" fmla="*/ 2079689 w 2079688"/>
                <a:gd name="connsiteY2" fmla="*/ 692087 h 692086"/>
                <a:gd name="connsiteX3" fmla="*/ 0 w 2079688"/>
                <a:gd name="connsiteY3" fmla="*/ 692087 h 69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688" h="692086">
                  <a:moveTo>
                    <a:pt x="0" y="0"/>
                  </a:moveTo>
                  <a:lnTo>
                    <a:pt x="2079689" y="0"/>
                  </a:lnTo>
                  <a:lnTo>
                    <a:pt x="2079689" y="692087"/>
                  </a:lnTo>
                  <a:lnTo>
                    <a:pt x="0" y="692087"/>
                  </a:lnTo>
                  <a:close/>
                </a:path>
              </a:pathLst>
            </a:custGeom>
            <a:solidFill>
              <a:srgbClr val="9AC00A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120258-DF20-511D-0D4B-D1B5210874F8}"/>
                </a:ext>
              </a:extLst>
            </p:cNvPr>
            <p:cNvSpPr/>
            <p:nvPr/>
          </p:nvSpPr>
          <p:spPr>
            <a:xfrm>
              <a:off x="4225099" y="1877948"/>
              <a:ext cx="1387983" cy="692086"/>
            </a:xfrm>
            <a:custGeom>
              <a:avLst/>
              <a:gdLst>
                <a:gd name="connsiteX0" fmla="*/ 0 w 1387983"/>
                <a:gd name="connsiteY0" fmla="*/ 0 h 692086"/>
                <a:gd name="connsiteX1" fmla="*/ 1387983 w 1387983"/>
                <a:gd name="connsiteY1" fmla="*/ 0 h 692086"/>
                <a:gd name="connsiteX2" fmla="*/ 1387983 w 1387983"/>
                <a:gd name="connsiteY2" fmla="*/ 692087 h 692086"/>
                <a:gd name="connsiteX3" fmla="*/ 0 w 1387983"/>
                <a:gd name="connsiteY3" fmla="*/ 692087 h 69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983" h="692086">
                  <a:moveTo>
                    <a:pt x="0" y="0"/>
                  </a:moveTo>
                  <a:lnTo>
                    <a:pt x="1387983" y="0"/>
                  </a:lnTo>
                  <a:lnTo>
                    <a:pt x="1387983" y="692087"/>
                  </a:lnTo>
                  <a:lnTo>
                    <a:pt x="0" y="692087"/>
                  </a:lnTo>
                  <a:close/>
                </a:path>
              </a:pathLst>
            </a:custGeom>
            <a:solidFill>
              <a:srgbClr val="9DC5E2">
                <a:alpha val="34902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BA5A4FD-F44C-3FB9-46FE-4B3896C56845}"/>
                </a:ext>
              </a:extLst>
            </p:cNvPr>
            <p:cNvSpPr/>
            <p:nvPr/>
          </p:nvSpPr>
          <p:spPr>
            <a:xfrm rot="16200000">
              <a:off x="5265134" y="2917983"/>
              <a:ext cx="1387983" cy="692086"/>
            </a:xfrm>
            <a:custGeom>
              <a:avLst/>
              <a:gdLst>
                <a:gd name="connsiteX0" fmla="*/ 0 w 1387983"/>
                <a:gd name="connsiteY0" fmla="*/ 0 h 692086"/>
                <a:gd name="connsiteX1" fmla="*/ 1387983 w 1387983"/>
                <a:gd name="connsiteY1" fmla="*/ 0 h 692086"/>
                <a:gd name="connsiteX2" fmla="*/ 1387983 w 1387983"/>
                <a:gd name="connsiteY2" fmla="*/ 692087 h 692086"/>
                <a:gd name="connsiteX3" fmla="*/ 0 w 1387983"/>
                <a:gd name="connsiteY3" fmla="*/ 692087 h 69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983" h="692086">
                  <a:moveTo>
                    <a:pt x="0" y="0"/>
                  </a:moveTo>
                  <a:lnTo>
                    <a:pt x="1387983" y="0"/>
                  </a:lnTo>
                  <a:lnTo>
                    <a:pt x="1387983" y="692087"/>
                  </a:lnTo>
                  <a:lnTo>
                    <a:pt x="0" y="692087"/>
                  </a:lnTo>
                  <a:close/>
                </a:path>
              </a:pathLst>
            </a:custGeom>
            <a:solidFill>
              <a:srgbClr val="003C69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FA6561-EDBD-BD4D-076C-81E53452B35A}"/>
                </a:ext>
              </a:extLst>
            </p:cNvPr>
            <p:cNvSpPr/>
            <p:nvPr/>
          </p:nvSpPr>
          <p:spPr>
            <a:xfrm>
              <a:off x="5613082" y="1185862"/>
              <a:ext cx="692086" cy="692086"/>
            </a:xfrm>
            <a:custGeom>
              <a:avLst/>
              <a:gdLst>
                <a:gd name="connsiteX0" fmla="*/ 0 w 692086"/>
                <a:gd name="connsiteY0" fmla="*/ 0 h 692086"/>
                <a:gd name="connsiteX1" fmla="*/ 692086 w 692086"/>
                <a:gd name="connsiteY1" fmla="*/ 0 h 692086"/>
                <a:gd name="connsiteX2" fmla="*/ 692086 w 692086"/>
                <a:gd name="connsiteY2" fmla="*/ 692087 h 692086"/>
                <a:gd name="connsiteX3" fmla="*/ 0 w 692086"/>
                <a:gd name="connsiteY3" fmla="*/ 692087 h 69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086" h="692086">
                  <a:moveTo>
                    <a:pt x="0" y="0"/>
                  </a:moveTo>
                  <a:lnTo>
                    <a:pt x="692086" y="0"/>
                  </a:lnTo>
                  <a:lnTo>
                    <a:pt x="692086" y="692087"/>
                  </a:lnTo>
                  <a:lnTo>
                    <a:pt x="0" y="692087"/>
                  </a:lnTo>
                  <a:close/>
                </a:path>
              </a:pathLst>
            </a:custGeom>
            <a:solidFill>
              <a:srgbClr val="E888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925F2C5-BA3A-3470-6B9C-19115F717D3D}"/>
                </a:ext>
              </a:extLst>
            </p:cNvPr>
            <p:cNvSpPr/>
            <p:nvPr/>
          </p:nvSpPr>
          <p:spPr>
            <a:xfrm>
              <a:off x="6305169" y="1877948"/>
              <a:ext cx="692086" cy="692086"/>
            </a:xfrm>
            <a:custGeom>
              <a:avLst/>
              <a:gdLst>
                <a:gd name="connsiteX0" fmla="*/ 0 w 692086"/>
                <a:gd name="connsiteY0" fmla="*/ 0 h 692086"/>
                <a:gd name="connsiteX1" fmla="*/ 692086 w 692086"/>
                <a:gd name="connsiteY1" fmla="*/ 0 h 692086"/>
                <a:gd name="connsiteX2" fmla="*/ 692086 w 692086"/>
                <a:gd name="connsiteY2" fmla="*/ 692087 h 692086"/>
                <a:gd name="connsiteX3" fmla="*/ 0 w 692086"/>
                <a:gd name="connsiteY3" fmla="*/ 692087 h 69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086" h="692086">
                  <a:moveTo>
                    <a:pt x="0" y="0"/>
                  </a:moveTo>
                  <a:lnTo>
                    <a:pt x="692086" y="0"/>
                  </a:lnTo>
                  <a:lnTo>
                    <a:pt x="692086" y="692087"/>
                  </a:lnTo>
                  <a:lnTo>
                    <a:pt x="0" y="692087"/>
                  </a:lnTo>
                  <a:close/>
                </a:path>
              </a:pathLst>
            </a:custGeom>
            <a:solidFill>
              <a:srgbClr val="F3E4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185852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ilhouette enthält.&#10;&#10;Automatisch generierte Beschreibung">
            <a:extLst>
              <a:ext uri="{FF2B5EF4-FFF2-40B4-BE49-F238E27FC236}">
                <a16:creationId xmlns:a16="http://schemas.microsoft.com/office/drawing/2014/main" id="{97511A8A-B241-2E6E-E1B4-4DBD67969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324" r="43059"/>
          <a:stretch/>
        </p:blipFill>
        <p:spPr>
          <a:xfrm>
            <a:off x="-25400" y="2115"/>
            <a:ext cx="3249933" cy="6864000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983F04A-8D1C-02AE-F02F-CA8832D2D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1360" y="6504001"/>
            <a:ext cx="4114800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de-DE" sz="1067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tabLst>
                <a:tab pos="575719" algn="l"/>
              </a:tabLst>
            </a:pPr>
            <a:endParaRPr lang="de-DE"/>
          </a:p>
        </p:txBody>
      </p:sp>
      <p:sp>
        <p:nvSpPr>
          <p:cNvPr id="4" name="Rechteck 6">
            <a:extLst>
              <a:ext uri="{FF2B5EF4-FFF2-40B4-BE49-F238E27FC236}">
                <a16:creationId xmlns:a16="http://schemas.microsoft.com/office/drawing/2014/main" id="{81F5317F-5666-4F8E-5251-D85E881B1958}"/>
              </a:ext>
            </a:extLst>
          </p:cNvPr>
          <p:cNvSpPr/>
          <p:nvPr userDrawn="1"/>
        </p:nvSpPr>
        <p:spPr>
          <a:xfrm>
            <a:off x="-25400" y="0"/>
            <a:ext cx="3249933" cy="6864000"/>
          </a:xfrm>
          <a:prstGeom prst="rect">
            <a:avLst/>
          </a:prstGeom>
          <a:solidFill>
            <a:srgbClr val="FFFFFF">
              <a:alpha val="3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Rechteck 10">
            <a:extLst>
              <a:ext uri="{FF2B5EF4-FFF2-40B4-BE49-F238E27FC236}">
                <a16:creationId xmlns:a16="http://schemas.microsoft.com/office/drawing/2014/main" id="{D43C9BCD-03F5-445D-7C0A-98AA8280D8E0}"/>
              </a:ext>
            </a:extLst>
          </p:cNvPr>
          <p:cNvSpPr/>
          <p:nvPr userDrawn="1"/>
        </p:nvSpPr>
        <p:spPr>
          <a:xfrm>
            <a:off x="-25400" y="0"/>
            <a:ext cx="3249933" cy="6864000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33" b="1" cap="all" baseline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58DC6A-6DA0-32EF-A595-1E05D23A6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2491" y="6402027"/>
            <a:ext cx="1440000" cy="2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66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9700DA2-EF33-E511-6EB8-B9B19FEE3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7435" y="6504001"/>
            <a:ext cx="4114800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de-DE" sz="1067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tabLst>
                <a:tab pos="575719" algn="l"/>
              </a:tabLst>
            </a:pPr>
            <a:r>
              <a:rPr lang="de-DE" err="1"/>
              <a:t>Digitainability</a:t>
            </a:r>
            <a:r>
              <a:rPr lang="de-DE"/>
              <a:t> | Keynote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0244F80-109F-2A31-9531-B9357D42D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000" y="6504001"/>
            <a:ext cx="288032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de-DE" sz="1067" smtClean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tabLst>
                <a:tab pos="575719" algn="l"/>
              </a:tabLst>
            </a:pPr>
            <a:fld id="{411EF059-A2E2-472A-80CD-7238229263A9}" type="slidenum">
              <a:rPr lang="de-DE" smtClean="0"/>
              <a:pPr>
                <a:tabLst>
                  <a:tab pos="575719" algn="l"/>
                </a:tabLst>
              </a:pPr>
              <a:t>‹Nr.›</a:t>
            </a:fld>
            <a:r>
              <a:rPr lang="de-DE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BFC14-9919-F27D-F0C8-05023157C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2901" y="6506611"/>
            <a:ext cx="4897511" cy="16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67"/>
            </a:lvl1pPr>
            <a:lvl2pPr marL="609585" indent="0">
              <a:buNone/>
              <a:defRPr sz="1067"/>
            </a:lvl2pPr>
            <a:lvl3pPr marL="1219170" indent="0">
              <a:buNone/>
              <a:defRPr sz="1067"/>
            </a:lvl3pPr>
            <a:lvl4pPr marL="1828754" indent="0">
              <a:buNone/>
              <a:defRPr sz="1067"/>
            </a:lvl4pPr>
            <a:lvl5pPr marL="2438339" indent="0">
              <a:buNone/>
              <a:defRPr sz="1067"/>
            </a:lvl5pPr>
          </a:lstStyle>
          <a:p>
            <a:pPr lvl="0"/>
            <a:r>
              <a:rPr lang="en-US"/>
              <a:t>Quelle:</a:t>
            </a:r>
            <a:endParaRPr lang="de-D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FB47D0D-319D-03C4-5CC6-4A480EEA1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rIns="0"/>
          <a:lstStyle/>
          <a:p>
            <a:r>
              <a:rPr lang="de-DE"/>
              <a:t>Überschrift (Arial 18 fett) zweizeilig, oder Überschrift einzeilig </a:t>
            </a:r>
            <a:br>
              <a:rPr lang="de-DE"/>
            </a:br>
            <a:r>
              <a:rPr lang="de-DE"/>
              <a:t>mit optionaler </a:t>
            </a:r>
            <a:r>
              <a:rPr lang="de-DE" err="1"/>
              <a:t>Subline</a:t>
            </a:r>
            <a:r>
              <a:rPr lang="de-DE"/>
              <a:t> (Arial 18 (nicht fett), Zeilenabstand 1)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5A4894-2543-4B0F-0A07-99F9BC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491" y="6402027"/>
            <a:ext cx="1440000" cy="26920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A38400A-930F-AC81-76E7-B77684F67D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8000" y="309036"/>
            <a:ext cx="1512000" cy="86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55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banner 1/4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0"/>
          <p:cNvSpPr>
            <a:spLocks noGrp="1"/>
          </p:cNvSpPr>
          <p:nvPr>
            <p:ph sz="quarter" idx="12" hasCustomPrompt="1"/>
          </p:nvPr>
        </p:nvSpPr>
        <p:spPr>
          <a:xfrm>
            <a:off x="1" y="0"/>
            <a:ext cx="3215217" cy="6864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133"/>
            </a:lvl1pPr>
          </a:lstStyle>
          <a:p>
            <a:r>
              <a:rPr lang="de-DE"/>
              <a:t>Element durch Klicken auf Symbol hinzufügen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B592E19-7EB3-ECBD-1FF3-A58C9A2B6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3176" y="6507087"/>
            <a:ext cx="6672000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de-DE" sz="1067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tabLst>
                <a:tab pos="575719" algn="l"/>
              </a:tabLst>
            </a:pPr>
            <a:endParaRPr lang="de-DE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EB26BB6-B8F8-FCEC-C8BB-7D26CD7A1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7744" y="6504001"/>
            <a:ext cx="288032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de-DE" sz="1067" smtClean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tabLst>
                <a:tab pos="575719" algn="l"/>
              </a:tabLst>
            </a:pPr>
            <a:fld id="{411EF059-A2E2-472A-80CD-7238229263A9}" type="slidenum">
              <a:rPr lang="de-DE" smtClean="0"/>
              <a:pPr>
                <a:tabLst>
                  <a:tab pos="575719" algn="l"/>
                </a:tabLst>
              </a:pPr>
              <a:t>‹Nr.›</a:t>
            </a:fld>
            <a:r>
              <a:rPr lang="de-DE"/>
              <a:t>  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5F7684-0620-CCE4-C046-14A0712D2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92" y="6506611"/>
            <a:ext cx="2496219" cy="16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67"/>
            </a:lvl1pPr>
            <a:lvl2pPr marL="609585" indent="0">
              <a:buNone/>
              <a:defRPr sz="1067"/>
            </a:lvl2pPr>
            <a:lvl3pPr marL="1219170" indent="0">
              <a:buNone/>
              <a:defRPr sz="1067"/>
            </a:lvl3pPr>
            <a:lvl4pPr marL="1828754" indent="0">
              <a:buNone/>
              <a:defRPr sz="1067"/>
            </a:lvl4pPr>
            <a:lvl5pPr marL="2438339" indent="0">
              <a:buNone/>
              <a:defRPr sz="1067"/>
            </a:lvl5pPr>
          </a:lstStyle>
          <a:p>
            <a:pPr lvl="0"/>
            <a:r>
              <a:rPr lang="en-US"/>
              <a:t>Quelle:</a:t>
            </a:r>
            <a:endParaRPr lang="de-D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440EABE-333D-5A07-8C2E-D381F9B6B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491" y="6402027"/>
            <a:ext cx="1440000" cy="26920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408F6FD-08C0-70B5-3F82-D5AC806E5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7834" y="309035"/>
            <a:ext cx="6971444" cy="81491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Überschrift (Arial 18 fett) zweizeilig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2E385A04-C111-D20F-42EE-40E7385E4C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7834" y="1318685"/>
            <a:ext cx="8159751" cy="4991100"/>
          </a:xfrm>
        </p:spPr>
        <p:txBody>
          <a:bodyPr/>
          <a:lstStyle/>
          <a:p>
            <a:pPr lvl="0"/>
            <a:r>
              <a:rPr lang="de-DE"/>
              <a:t>Aufzählung 1. Ebene (Arial 16, Zeilenabstand 1,1)</a:t>
            </a:r>
          </a:p>
          <a:p>
            <a:pPr lvl="1"/>
            <a:r>
              <a:rPr lang="de-DE"/>
              <a:t>Aufzählung 2. Ebene (Arial 14, Zeilenabstand 1,1)</a:t>
            </a:r>
          </a:p>
          <a:p>
            <a:pPr lvl="2"/>
            <a:r>
              <a:rPr lang="de-DE"/>
              <a:t>Aufzählung 3. Ebene (Arial 14, Zeilenabstand 1,1)</a:t>
            </a:r>
          </a:p>
          <a:p>
            <a:pPr lvl="3"/>
            <a:r>
              <a:rPr lang="de-DE"/>
              <a:t>Aufzählung 4. Ebene (Arial 12, Zeilenabstand 1,1)</a:t>
            </a:r>
          </a:p>
          <a:p>
            <a:pPr lvl="4"/>
            <a:r>
              <a:rPr lang="de-DE"/>
              <a:t>Aufzählung 5. Ebene (Arial 12, Zeilenabstand 1,1)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0D58A0-A2A8-2CD1-7961-7F44F910F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8000" y="309036"/>
            <a:ext cx="1512000" cy="86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81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lose Folie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983F04A-8D1C-02AE-F02F-CA8832D2D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7435" y="6504001"/>
            <a:ext cx="4114800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de-DE" sz="1067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tabLst>
                <a:tab pos="575719" algn="l"/>
              </a:tabLst>
            </a:pPr>
            <a:endParaRPr lang="de-DE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63E2FFF-9D46-4183-8667-68FBBF8C0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000" y="6504001"/>
            <a:ext cx="288032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de-DE" sz="1067" smtClean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tabLst>
                <a:tab pos="575719" algn="l"/>
              </a:tabLst>
            </a:pPr>
            <a:fld id="{411EF059-A2E2-472A-80CD-7238229263A9}" type="slidenum">
              <a:rPr lang="de-DE" smtClean="0"/>
              <a:pPr>
                <a:tabLst>
                  <a:tab pos="575719" algn="l"/>
                </a:tabLst>
              </a:pPr>
              <a:t>‹Nr.›</a:t>
            </a:fld>
            <a:r>
              <a:rPr lang="de-DE"/>
              <a:t> 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EC1674D-0932-323D-107A-6CCE5E0777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2901" y="6506611"/>
            <a:ext cx="4897511" cy="16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67"/>
            </a:lvl1pPr>
            <a:lvl2pPr marL="609585" indent="0">
              <a:buNone/>
              <a:defRPr sz="1067"/>
            </a:lvl2pPr>
            <a:lvl3pPr marL="1219170" indent="0">
              <a:buNone/>
              <a:defRPr sz="1067"/>
            </a:lvl3pPr>
            <a:lvl4pPr marL="1828754" indent="0">
              <a:buNone/>
              <a:defRPr sz="1067"/>
            </a:lvl4pPr>
            <a:lvl5pPr marL="2438339" indent="0">
              <a:buNone/>
              <a:defRPr sz="1067"/>
            </a:lvl5pPr>
          </a:lstStyle>
          <a:p>
            <a:pPr lvl="0"/>
            <a:r>
              <a:rPr lang="en-US"/>
              <a:t>Quelle:</a:t>
            </a:r>
            <a:endParaRPr lang="de-D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9FDF6BF-6CFF-D393-3EDF-D17EAAB61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491" y="6402027"/>
            <a:ext cx="1440000" cy="26920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D953618-4E80-1412-FD42-DFBEAD0B4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8000" y="309036"/>
            <a:ext cx="1512000" cy="86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60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2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1"/>
          <p:cNvSpPr txBox="1"/>
          <p:nvPr/>
        </p:nvSpPr>
        <p:spPr>
          <a:xfrm>
            <a:off x="525483" y="2339000"/>
            <a:ext cx="36399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Medium"/>
              <a:buNone/>
            </a:pPr>
            <a:endParaRPr sz="54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042" name="Google Shape;104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5726" y="6134501"/>
            <a:ext cx="1659000" cy="2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61;g30b8625221f_0_125">
            <a:extLst>
              <a:ext uri="{FF2B5EF4-FFF2-40B4-BE49-F238E27FC236}">
                <a16:creationId xmlns:a16="http://schemas.microsoft.com/office/drawing/2014/main" id="{97F4C2F4-ADD0-77EE-2A52-8FFD52578AA4}"/>
              </a:ext>
            </a:extLst>
          </p:cNvPr>
          <p:cNvSpPr txBox="1"/>
          <p:nvPr/>
        </p:nvSpPr>
        <p:spPr>
          <a:xfrm>
            <a:off x="743020" y="2732912"/>
            <a:ext cx="8404934" cy="268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>
              <a:buClr>
                <a:schemeClr val="lt1"/>
              </a:buClr>
              <a:buSzPts val="2000"/>
            </a:pPr>
            <a:r>
              <a:rPr lang="de-DE" sz="2000" dirty="0">
                <a:solidFill>
                  <a:schemeClr val="lt1"/>
                </a:solidFill>
                <a:latin typeface="Roboto Light"/>
                <a:ea typeface="Roboto"/>
                <a:cs typeface="Roboto"/>
                <a:sym typeface="Roboto"/>
              </a:rPr>
              <a:t>Das Urban </a:t>
            </a:r>
            <a:r>
              <a:rPr lang="de-DE" sz="2000" dirty="0" err="1">
                <a:solidFill>
                  <a:schemeClr val="lt1"/>
                </a:solidFill>
                <a:latin typeface="Roboto Light"/>
                <a:ea typeface="Roboto"/>
                <a:cs typeface="Roboto"/>
                <a:sym typeface="Roboto"/>
              </a:rPr>
              <a:t>Digitainability</a:t>
            </a:r>
            <a:r>
              <a:rPr lang="de-DE" sz="2000" dirty="0">
                <a:solidFill>
                  <a:schemeClr val="lt1"/>
                </a:solidFill>
                <a:latin typeface="Roboto Light"/>
                <a:ea typeface="Roboto"/>
                <a:cs typeface="Roboto"/>
                <a:sym typeface="Roboto"/>
              </a:rPr>
              <a:t> Lab unterstützt Stadtverwaltungen dabei, die nötigen Kapazitäten zu entwickeln, um nachhaltig-digitale Strategien und Maßnahmen erfolgreich umzusetzen.</a:t>
            </a:r>
            <a:endParaRPr lang="de-DE" sz="2000" dirty="0">
              <a:solidFill>
                <a:schemeClr val="lt1"/>
              </a:solidFill>
              <a:latin typeface="Roboto Light"/>
              <a:ea typeface="Roboto"/>
              <a:cs typeface="Roboto"/>
            </a:endParaRPr>
          </a:p>
          <a:p>
            <a:pPr marL="101600">
              <a:buClr>
                <a:srgbClr val="FFFFFF"/>
              </a:buClr>
              <a:buSzPts val="2000"/>
            </a:pPr>
            <a:endParaRPr lang="de-DE" sz="2000" dirty="0">
              <a:solidFill>
                <a:schemeClr val="lt1"/>
              </a:solidFill>
              <a:latin typeface="Roboto Light"/>
              <a:ea typeface="Roboto"/>
              <a:cs typeface="Roboto"/>
            </a:endParaRPr>
          </a:p>
          <a:p>
            <a:pPr marL="101600">
              <a:buSzPts val="2000"/>
            </a:pPr>
            <a:r>
              <a:rPr lang="de-DE" sz="2000" dirty="0">
                <a:solidFill>
                  <a:schemeClr val="lt1"/>
                </a:solidFill>
                <a:latin typeface="Roboto Light"/>
                <a:ea typeface="Roboto"/>
                <a:cs typeface="Roboto"/>
              </a:rPr>
              <a:t>Dafür schaffen wir Transferräume zwischen Wissenschaft und Verwaltung, um gemeinsam an integrierten Lösungsansätzen zu arbeiten. </a:t>
            </a:r>
          </a:p>
          <a:p>
            <a:pPr>
              <a:spcBef>
                <a:spcPts val="1000"/>
              </a:spcBef>
            </a:pPr>
            <a:endParaRPr lang="de-DE" sz="2000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6" name="Google Shape;1062;g30b8625221f_0_125">
            <a:extLst>
              <a:ext uri="{FF2B5EF4-FFF2-40B4-BE49-F238E27FC236}">
                <a16:creationId xmlns:a16="http://schemas.microsoft.com/office/drawing/2014/main" id="{D3B839BD-61D9-9800-5454-F6194378DD5E}"/>
              </a:ext>
            </a:extLst>
          </p:cNvPr>
          <p:cNvSpPr txBox="1"/>
          <p:nvPr/>
        </p:nvSpPr>
        <p:spPr>
          <a:xfrm>
            <a:off x="824295" y="834666"/>
            <a:ext cx="10689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 dirty="0">
                <a:solidFill>
                  <a:schemeClr val="bg1"/>
                </a:solidFill>
                <a:latin typeface="Roboto Medium"/>
                <a:ea typeface="Roboto Medium"/>
                <a:cs typeface="Roboto Medium"/>
                <a:sym typeface="Roboto Medium"/>
              </a:rPr>
              <a:t>Unsere Mission</a:t>
            </a:r>
            <a:br>
              <a:rPr lang="de-DE" sz="3600" b="0" i="0" u="none" strike="noStrike" cap="none" dirty="0">
                <a:latin typeface="Roboto"/>
                <a:ea typeface="Roboto"/>
                <a:cs typeface="Roboto"/>
              </a:rPr>
            </a:br>
            <a:r>
              <a:rPr lang="de-DE" sz="2800" dirty="0">
                <a:solidFill>
                  <a:srgbClr val="2FBBAC"/>
                </a:solidFill>
                <a:latin typeface="Roboto Light"/>
                <a:ea typeface="Roboto"/>
                <a:cs typeface="Roboto"/>
                <a:sym typeface="Roboto"/>
              </a:rPr>
              <a:t>Transformationsfähigkeit</a:t>
            </a:r>
            <a:r>
              <a:rPr lang="de-DE" sz="2800" b="0" i="0" u="none" strike="noStrike" cap="none" dirty="0">
                <a:solidFill>
                  <a:srgbClr val="2FBBAC"/>
                </a:solidFill>
                <a:latin typeface="Roboto Light"/>
                <a:ea typeface="Roboto"/>
                <a:cs typeface="Roboto"/>
                <a:sym typeface="Roboto"/>
              </a:rPr>
              <a:t> </a:t>
            </a:r>
            <a:r>
              <a:rPr lang="de-DE" sz="2800" dirty="0">
                <a:solidFill>
                  <a:srgbClr val="2FBBAC"/>
                </a:solidFill>
                <a:latin typeface="Roboto Light"/>
                <a:ea typeface="Roboto"/>
                <a:cs typeface="Roboto"/>
                <a:sym typeface="Roboto"/>
              </a:rPr>
              <a:t>von Stadtverwaltungen unterstützen.</a:t>
            </a:r>
            <a:endParaRPr lang="de-DE" sz="1400" b="0" i="0" u="none" strike="noStrike" cap="none" dirty="0">
              <a:solidFill>
                <a:srgbClr val="2FBBAC"/>
              </a:solidFill>
              <a:latin typeface="Roboto Light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46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5726" y="6134501"/>
            <a:ext cx="1659000" cy="2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52;g30b8625221f_0_44">
            <a:extLst>
              <a:ext uri="{FF2B5EF4-FFF2-40B4-BE49-F238E27FC236}">
                <a16:creationId xmlns:a16="http://schemas.microsoft.com/office/drawing/2014/main" id="{59CED0E2-D82A-F7FD-E5EF-547A7FA31319}"/>
              </a:ext>
            </a:extLst>
          </p:cNvPr>
          <p:cNvSpPr/>
          <p:nvPr/>
        </p:nvSpPr>
        <p:spPr>
          <a:xfrm>
            <a:off x="2741625" y="2472599"/>
            <a:ext cx="3737100" cy="3737100"/>
          </a:xfrm>
          <a:prstGeom prst="ellipse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Digitale </a:t>
            </a:r>
            <a:endParaRPr sz="20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Stadtentwicklung</a:t>
            </a:r>
            <a:endParaRPr sz="20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" name="Google Shape;1053;g30b8625221f_0_44">
            <a:extLst>
              <a:ext uri="{FF2B5EF4-FFF2-40B4-BE49-F238E27FC236}">
                <a16:creationId xmlns:a16="http://schemas.microsoft.com/office/drawing/2014/main" id="{E18389A0-FDAC-6A42-9BB9-5A4535BCCB5C}"/>
              </a:ext>
            </a:extLst>
          </p:cNvPr>
          <p:cNvSpPr/>
          <p:nvPr/>
        </p:nvSpPr>
        <p:spPr>
          <a:xfrm>
            <a:off x="5713275" y="2472599"/>
            <a:ext cx="3737100" cy="3737100"/>
          </a:xfrm>
          <a:prstGeom prst="ellipse">
            <a:avLst/>
          </a:prstGeom>
          <a:solidFill>
            <a:srgbClr val="2FBBAC">
              <a:alpha val="5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Nachhaltige </a:t>
            </a:r>
            <a:endParaRPr sz="20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Stadtentwicklung</a:t>
            </a:r>
            <a:endParaRPr sz="20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" name="Google Shape;1054;g30b8625221f_0_44">
            <a:extLst>
              <a:ext uri="{FF2B5EF4-FFF2-40B4-BE49-F238E27FC236}">
                <a16:creationId xmlns:a16="http://schemas.microsoft.com/office/drawing/2014/main" id="{DAB3AAB5-8BCA-D454-17B6-64EC2F8BF0BB}"/>
              </a:ext>
            </a:extLst>
          </p:cNvPr>
          <p:cNvSpPr txBox="1"/>
          <p:nvPr/>
        </p:nvSpPr>
        <p:spPr>
          <a:xfrm>
            <a:off x="4552350" y="1848874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Urban</a:t>
            </a:r>
            <a:endParaRPr sz="20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Digitainability</a:t>
            </a:r>
            <a:endParaRPr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077DFC7F-6172-F0C1-991F-C28F6B75A001}"/>
              </a:ext>
            </a:extLst>
          </p:cNvPr>
          <p:cNvCxnSpPr/>
          <p:nvPr/>
        </p:nvCxnSpPr>
        <p:spPr>
          <a:xfrm flipH="1">
            <a:off x="6096985" y="2684601"/>
            <a:ext cx="3422" cy="1633859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58F224E1-1B1B-7EC6-19E2-DC5EC5453EDD}"/>
              </a:ext>
            </a:extLst>
          </p:cNvPr>
          <p:cNvSpPr/>
          <p:nvPr/>
        </p:nvSpPr>
        <p:spPr>
          <a:xfrm>
            <a:off x="6043551" y="4269363"/>
            <a:ext cx="108857" cy="10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oogle Shape;1041;p11">
            <a:extLst>
              <a:ext uri="{FF2B5EF4-FFF2-40B4-BE49-F238E27FC236}">
                <a16:creationId xmlns:a16="http://schemas.microsoft.com/office/drawing/2014/main" id="{487E9F9F-DDAC-5390-C663-374310F7935A}"/>
              </a:ext>
            </a:extLst>
          </p:cNvPr>
          <p:cNvSpPr txBox="1"/>
          <p:nvPr/>
        </p:nvSpPr>
        <p:spPr>
          <a:xfrm>
            <a:off x="694341" y="787410"/>
            <a:ext cx="1071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</a:rPr>
              <a:t>Verbindung von bislang getrennten Fachkreisen</a:t>
            </a:r>
          </a:p>
        </p:txBody>
      </p:sp>
    </p:spTree>
    <p:extLst>
      <p:ext uri="{BB962C8B-B14F-4D97-AF65-F5344CB8AC3E}">
        <p14:creationId xmlns:p14="http://schemas.microsoft.com/office/powerpoint/2010/main" val="384153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hteck 1034">
            <a:extLst>
              <a:ext uri="{FF2B5EF4-FFF2-40B4-BE49-F238E27FC236}">
                <a16:creationId xmlns:a16="http://schemas.microsoft.com/office/drawing/2014/main" id="{9A7699B8-7086-024B-269D-C233F4EE4519}"/>
              </a:ext>
            </a:extLst>
          </p:cNvPr>
          <p:cNvSpPr/>
          <p:nvPr/>
        </p:nvSpPr>
        <p:spPr>
          <a:xfrm>
            <a:off x="9104140" y="2825512"/>
            <a:ext cx="2514256" cy="2556456"/>
          </a:xfrm>
          <a:prstGeom prst="rect">
            <a:avLst/>
          </a:prstGeom>
          <a:solidFill>
            <a:srgbClr val="00878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42" name="Google Shape;104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5726" y="6134501"/>
            <a:ext cx="1659000" cy="2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62;g30b8625221f_0_125">
            <a:extLst>
              <a:ext uri="{FF2B5EF4-FFF2-40B4-BE49-F238E27FC236}">
                <a16:creationId xmlns:a16="http://schemas.microsoft.com/office/drawing/2014/main" id="{D3B839BD-61D9-9800-5454-F6194378DD5E}"/>
              </a:ext>
            </a:extLst>
          </p:cNvPr>
          <p:cNvSpPr txBox="1"/>
          <p:nvPr/>
        </p:nvSpPr>
        <p:spPr>
          <a:xfrm>
            <a:off x="824295" y="834666"/>
            <a:ext cx="10689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 dirty="0">
                <a:solidFill>
                  <a:schemeClr val="bg1"/>
                </a:solidFill>
                <a:latin typeface="Roboto Medium"/>
                <a:ea typeface="Roboto Medium"/>
                <a:cs typeface="Roboto Medium"/>
              </a:rPr>
              <a:t>Unser Ansatz</a:t>
            </a:r>
            <a:br>
              <a:rPr lang="de-DE" sz="3600" dirty="0">
                <a:latin typeface="Roboto"/>
                <a:ea typeface="Roboto"/>
                <a:cs typeface="Roboto"/>
              </a:rPr>
            </a:br>
            <a:r>
              <a:rPr lang="de-DE" sz="2800" dirty="0">
                <a:solidFill>
                  <a:srgbClr val="2FBBAC"/>
                </a:solidFill>
                <a:latin typeface="Roboto Light"/>
                <a:ea typeface="Roboto Light"/>
                <a:cs typeface="Roboto Light"/>
              </a:rPr>
              <a:t>Gemeinsam an relevanten Umsetzungslücken arbeiten.</a:t>
            </a:r>
            <a:endParaRPr lang="de-DE" sz="2800" b="0" i="0" u="none" strike="noStrike" cap="none" dirty="0">
              <a:solidFill>
                <a:srgbClr val="2FBBAC"/>
              </a:solidFill>
              <a:latin typeface="Roboto Light"/>
              <a:ea typeface="Roboto Light"/>
              <a:cs typeface="Roboto Light"/>
            </a:endParaRPr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98B5E6E5-6D2B-4FDE-ED75-60BE694D5150}"/>
              </a:ext>
            </a:extLst>
          </p:cNvPr>
          <p:cNvCxnSpPr/>
          <p:nvPr/>
        </p:nvCxnSpPr>
        <p:spPr>
          <a:xfrm>
            <a:off x="3423389" y="3049204"/>
            <a:ext cx="2716494" cy="2196589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E49C0EAC-BFE4-D751-FD47-716775B9FF5B}"/>
              </a:ext>
            </a:extLst>
          </p:cNvPr>
          <p:cNvCxnSpPr>
            <a:cxnSpLocks/>
          </p:cNvCxnSpPr>
          <p:nvPr/>
        </p:nvCxnSpPr>
        <p:spPr>
          <a:xfrm flipH="1" flipV="1">
            <a:off x="3433761" y="4122635"/>
            <a:ext cx="2925367" cy="70485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B1FC9C2E-45E4-D735-46A7-E3F8C56260F5}"/>
              </a:ext>
            </a:extLst>
          </p:cNvPr>
          <p:cNvCxnSpPr>
            <a:cxnSpLocks/>
          </p:cNvCxnSpPr>
          <p:nvPr/>
        </p:nvCxnSpPr>
        <p:spPr>
          <a:xfrm flipH="1">
            <a:off x="3433762" y="3298880"/>
            <a:ext cx="5664327" cy="1665878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3855428F-62F6-FFDF-E5A4-44965F95D0F5}"/>
              </a:ext>
            </a:extLst>
          </p:cNvPr>
          <p:cNvCxnSpPr>
            <a:cxnSpLocks/>
          </p:cNvCxnSpPr>
          <p:nvPr/>
        </p:nvCxnSpPr>
        <p:spPr>
          <a:xfrm flipH="1" flipV="1">
            <a:off x="6124575" y="3479698"/>
            <a:ext cx="2967038" cy="871537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B39FF3D2-49A8-EBDF-AAF5-20F2313BB2DE}"/>
              </a:ext>
            </a:extLst>
          </p:cNvPr>
          <p:cNvCxnSpPr>
            <a:cxnSpLocks/>
          </p:cNvCxnSpPr>
          <p:nvPr/>
        </p:nvCxnSpPr>
        <p:spPr>
          <a:xfrm flipH="1">
            <a:off x="3424973" y="4664767"/>
            <a:ext cx="5679632" cy="62215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" name="Gerade Verbindung mit Pfeil 1023">
            <a:extLst>
              <a:ext uri="{FF2B5EF4-FFF2-40B4-BE49-F238E27FC236}">
                <a16:creationId xmlns:a16="http://schemas.microsoft.com/office/drawing/2014/main" id="{C4C3EB5F-28A9-A2CE-CC17-905017D021F4}"/>
              </a:ext>
            </a:extLst>
          </p:cNvPr>
          <p:cNvCxnSpPr>
            <a:cxnSpLocks/>
          </p:cNvCxnSpPr>
          <p:nvPr/>
        </p:nvCxnSpPr>
        <p:spPr>
          <a:xfrm>
            <a:off x="3637699" y="3642430"/>
            <a:ext cx="5453165" cy="318382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63ED512D-F0C4-8EFA-7033-37B6993E6913}"/>
              </a:ext>
            </a:extLst>
          </p:cNvPr>
          <p:cNvSpPr/>
          <p:nvPr/>
        </p:nvSpPr>
        <p:spPr>
          <a:xfrm>
            <a:off x="916790" y="2818708"/>
            <a:ext cx="2514256" cy="2556456"/>
          </a:xfrm>
          <a:prstGeom prst="rect">
            <a:avLst/>
          </a:prstGeom>
          <a:solidFill>
            <a:srgbClr val="00878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CA1FC4FB-EE51-7A37-3DD7-0E412EE5FA11}"/>
              </a:ext>
            </a:extLst>
          </p:cNvPr>
          <p:cNvSpPr/>
          <p:nvPr/>
        </p:nvSpPr>
        <p:spPr>
          <a:xfrm>
            <a:off x="3634319" y="2818707"/>
            <a:ext cx="2514256" cy="2556456"/>
          </a:xfrm>
          <a:prstGeom prst="rect">
            <a:avLst/>
          </a:prstGeom>
          <a:solidFill>
            <a:srgbClr val="00878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25" name="Gerade Verbindung mit Pfeil 1024">
            <a:extLst>
              <a:ext uri="{FF2B5EF4-FFF2-40B4-BE49-F238E27FC236}">
                <a16:creationId xmlns:a16="http://schemas.microsoft.com/office/drawing/2014/main" id="{FF7F688C-9545-B49F-6327-AA25769AB721}"/>
              </a:ext>
            </a:extLst>
          </p:cNvPr>
          <p:cNvCxnSpPr>
            <a:cxnSpLocks/>
          </p:cNvCxnSpPr>
          <p:nvPr/>
        </p:nvCxnSpPr>
        <p:spPr>
          <a:xfrm flipH="1">
            <a:off x="6370635" y="4994171"/>
            <a:ext cx="2730899" cy="295275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hteck 53">
            <a:extLst>
              <a:ext uri="{FF2B5EF4-FFF2-40B4-BE49-F238E27FC236}">
                <a16:creationId xmlns:a16="http://schemas.microsoft.com/office/drawing/2014/main" id="{DAEE26D3-DB5F-7D1E-388D-91DBD03F3B31}"/>
              </a:ext>
            </a:extLst>
          </p:cNvPr>
          <p:cNvSpPr/>
          <p:nvPr/>
        </p:nvSpPr>
        <p:spPr>
          <a:xfrm>
            <a:off x="6362302" y="2818708"/>
            <a:ext cx="2514256" cy="2556456"/>
          </a:xfrm>
          <a:prstGeom prst="rect">
            <a:avLst/>
          </a:prstGeom>
          <a:solidFill>
            <a:srgbClr val="00878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F9C4BDA0-2F2D-3061-6615-1BDAAD4073FF}"/>
              </a:ext>
            </a:extLst>
          </p:cNvPr>
          <p:cNvSpPr/>
          <p:nvPr/>
        </p:nvSpPr>
        <p:spPr>
          <a:xfrm>
            <a:off x="1101314" y="3053117"/>
            <a:ext cx="2122714" cy="557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008788"/>
                </a:solidFill>
                <a:latin typeface="Roboto Medium"/>
                <a:ea typeface="Roboto Medium"/>
                <a:cs typeface="Roboto Medium"/>
              </a:rPr>
              <a:t>Vernetzung</a:t>
            </a:r>
            <a:endParaRPr lang="de-DE"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3F2B609C-7291-70A7-5EFA-43012EE2FEFB}"/>
              </a:ext>
            </a:extLst>
          </p:cNvPr>
          <p:cNvSpPr/>
          <p:nvPr/>
        </p:nvSpPr>
        <p:spPr>
          <a:xfrm>
            <a:off x="9292145" y="3059921"/>
            <a:ext cx="2122714" cy="557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>
                <a:solidFill>
                  <a:srgbClr val="008788"/>
                </a:solidFill>
                <a:latin typeface="Roboto Medium"/>
                <a:ea typeface="Roboto Medium"/>
                <a:cs typeface="Roboto Medium"/>
              </a:rPr>
              <a:t>Lernen</a:t>
            </a:r>
            <a:endParaRPr lang="de-DE"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48053450-6FED-760D-825C-919BCEB72B92}"/>
              </a:ext>
            </a:extLst>
          </p:cNvPr>
          <p:cNvSpPr/>
          <p:nvPr/>
        </p:nvSpPr>
        <p:spPr>
          <a:xfrm>
            <a:off x="3821129" y="3059921"/>
            <a:ext cx="2122714" cy="557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>
                <a:solidFill>
                  <a:srgbClr val="008788"/>
                </a:solidFill>
                <a:latin typeface="Roboto Medium"/>
                <a:ea typeface="Roboto Medium"/>
                <a:cs typeface="Roboto Medium"/>
              </a:rPr>
              <a:t>Ko-Kreation</a:t>
            </a:r>
            <a:endParaRPr lang="de-DE"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031" name="Textfeld 1030">
            <a:extLst>
              <a:ext uri="{FF2B5EF4-FFF2-40B4-BE49-F238E27FC236}">
                <a16:creationId xmlns:a16="http://schemas.microsoft.com/office/drawing/2014/main" id="{12CBEA9D-4A39-ECF5-A66B-756324B42A67}"/>
              </a:ext>
            </a:extLst>
          </p:cNvPr>
          <p:cNvSpPr txBox="1"/>
          <p:nvPr/>
        </p:nvSpPr>
        <p:spPr>
          <a:xfrm>
            <a:off x="6510199" y="3913089"/>
            <a:ext cx="211046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</a:rPr>
              <a:t>Bereitstellung aktueller Forschung und Best Practices</a:t>
            </a:r>
            <a:endParaRPr lang="de-DE" sz="1400" dirty="0">
              <a:latin typeface="Roboto Light"/>
              <a:ea typeface="Roboto Light"/>
              <a:cs typeface="Roboto Light"/>
            </a:endParaRPr>
          </a:p>
        </p:txBody>
      </p:sp>
      <p:sp>
        <p:nvSpPr>
          <p:cNvPr id="1032" name="Textfeld 1031">
            <a:extLst>
              <a:ext uri="{FF2B5EF4-FFF2-40B4-BE49-F238E27FC236}">
                <a16:creationId xmlns:a16="http://schemas.microsoft.com/office/drawing/2014/main" id="{859FB776-F875-46BD-BB86-A89524B0BA88}"/>
              </a:ext>
            </a:extLst>
          </p:cNvPr>
          <p:cNvSpPr txBox="1"/>
          <p:nvPr/>
        </p:nvSpPr>
        <p:spPr>
          <a:xfrm>
            <a:off x="9294864" y="3913089"/>
            <a:ext cx="211046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Trainings für Mitarbeitende von Stadtverwaltungen</a:t>
            </a:r>
          </a:p>
        </p:txBody>
      </p:sp>
      <p:sp>
        <p:nvSpPr>
          <p:cNvPr id="1033" name="Textfeld 1032">
            <a:extLst>
              <a:ext uri="{FF2B5EF4-FFF2-40B4-BE49-F238E27FC236}">
                <a16:creationId xmlns:a16="http://schemas.microsoft.com/office/drawing/2014/main" id="{A1C8066D-BEF3-6A45-A78B-B935C25425B9}"/>
              </a:ext>
            </a:extLst>
          </p:cNvPr>
          <p:cNvSpPr txBox="1"/>
          <p:nvPr/>
        </p:nvSpPr>
        <p:spPr>
          <a:xfrm>
            <a:off x="1098363" y="3913089"/>
            <a:ext cx="211840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Förderung des Austauschs zwischen Kommunen und Wissenschaft</a:t>
            </a:r>
            <a:endParaRPr lang="de-DE" sz="1600" dirty="0">
              <a:solidFill>
                <a:schemeClr val="lt1"/>
              </a:solidFill>
            </a:endParaRPr>
          </a:p>
        </p:txBody>
      </p:sp>
      <p:sp>
        <p:nvSpPr>
          <p:cNvPr id="1034" name="Textfeld 1033">
            <a:extLst>
              <a:ext uri="{FF2B5EF4-FFF2-40B4-BE49-F238E27FC236}">
                <a16:creationId xmlns:a16="http://schemas.microsoft.com/office/drawing/2014/main" id="{2217C7B2-F40B-9827-D2F3-0EAECCD74BD4}"/>
              </a:ext>
            </a:extLst>
          </p:cNvPr>
          <p:cNvSpPr txBox="1"/>
          <p:nvPr/>
        </p:nvSpPr>
        <p:spPr>
          <a:xfrm>
            <a:off x="3830653" y="3913089"/>
            <a:ext cx="211046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Gemeinsame Entwicklung innovativer Ansätze und Lösungen</a:t>
            </a:r>
            <a:endParaRPr lang="de-DE" sz="1600" dirty="0">
              <a:solidFill>
                <a:schemeClr val="lt1"/>
              </a:solidFill>
            </a:endParaRPr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2AF30D4D-B255-591F-2756-973795C6CD21}"/>
              </a:ext>
            </a:extLst>
          </p:cNvPr>
          <p:cNvSpPr/>
          <p:nvPr/>
        </p:nvSpPr>
        <p:spPr>
          <a:xfrm>
            <a:off x="6561905" y="3059921"/>
            <a:ext cx="2122714" cy="557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>
                <a:solidFill>
                  <a:srgbClr val="008788"/>
                </a:solidFill>
                <a:latin typeface="Roboto Medium"/>
                <a:ea typeface="Roboto Medium"/>
                <a:cs typeface="Roboto Medium"/>
              </a:rPr>
              <a:t>Austausch</a:t>
            </a:r>
            <a:endParaRPr lang="de-DE">
              <a:latin typeface="Roboto Medium"/>
              <a:ea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3972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5726" y="6134501"/>
            <a:ext cx="1659000" cy="2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88;g30b8625221f_0_71">
            <a:extLst>
              <a:ext uri="{FF2B5EF4-FFF2-40B4-BE49-F238E27FC236}">
                <a16:creationId xmlns:a16="http://schemas.microsoft.com/office/drawing/2014/main" id="{D551C0A2-5AF3-9D19-DFDA-DB5AC680C388}"/>
              </a:ext>
            </a:extLst>
          </p:cNvPr>
          <p:cNvSpPr txBox="1"/>
          <p:nvPr/>
        </p:nvSpPr>
        <p:spPr>
          <a:xfrm>
            <a:off x="824295" y="834666"/>
            <a:ext cx="99834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Unsere Stakeholder </a:t>
            </a:r>
            <a:endParaRPr lang="de-DE"/>
          </a:p>
        </p:txBody>
      </p:sp>
      <p:sp>
        <p:nvSpPr>
          <p:cNvPr id="6" name="Google Shape;1089;g30b8625221f_0_71">
            <a:extLst>
              <a:ext uri="{FF2B5EF4-FFF2-40B4-BE49-F238E27FC236}">
                <a16:creationId xmlns:a16="http://schemas.microsoft.com/office/drawing/2014/main" id="{82CF9AA2-E704-6822-94BE-5FD054893215}"/>
              </a:ext>
            </a:extLst>
          </p:cNvPr>
          <p:cNvSpPr/>
          <p:nvPr/>
        </p:nvSpPr>
        <p:spPr>
          <a:xfrm>
            <a:off x="8199495" y="3243452"/>
            <a:ext cx="2441250" cy="2490920"/>
          </a:xfrm>
          <a:prstGeom prst="flowChartConnector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090;g30b8625221f_0_71">
            <a:extLst>
              <a:ext uri="{FF2B5EF4-FFF2-40B4-BE49-F238E27FC236}">
                <a16:creationId xmlns:a16="http://schemas.microsoft.com/office/drawing/2014/main" id="{63EDF5CE-CB8C-9822-22E0-69D1EEDC355E}"/>
              </a:ext>
            </a:extLst>
          </p:cNvPr>
          <p:cNvSpPr/>
          <p:nvPr/>
        </p:nvSpPr>
        <p:spPr>
          <a:xfrm>
            <a:off x="8199495" y="1567052"/>
            <a:ext cx="2441250" cy="2490920"/>
          </a:xfrm>
          <a:prstGeom prst="flowChartConnector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92;g30b8625221f_0_71">
            <a:extLst>
              <a:ext uri="{FF2B5EF4-FFF2-40B4-BE49-F238E27FC236}">
                <a16:creationId xmlns:a16="http://schemas.microsoft.com/office/drawing/2014/main" id="{FD5038B1-9600-1C7A-EE94-2CEC70AEEE7F}"/>
              </a:ext>
            </a:extLst>
          </p:cNvPr>
          <p:cNvSpPr/>
          <p:nvPr/>
        </p:nvSpPr>
        <p:spPr>
          <a:xfrm>
            <a:off x="9130828" y="2374207"/>
            <a:ext cx="2441250" cy="2490920"/>
          </a:xfrm>
          <a:prstGeom prst="flowChartConnector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093;g30b8625221f_0_71">
            <a:extLst>
              <a:ext uri="{FF2B5EF4-FFF2-40B4-BE49-F238E27FC236}">
                <a16:creationId xmlns:a16="http://schemas.microsoft.com/office/drawing/2014/main" id="{46DF0ECD-70F0-0E2A-4EDE-71EDC45831D0}"/>
              </a:ext>
            </a:extLst>
          </p:cNvPr>
          <p:cNvSpPr txBox="1"/>
          <p:nvPr/>
        </p:nvSpPr>
        <p:spPr>
          <a:xfrm>
            <a:off x="8656613" y="1778983"/>
            <a:ext cx="14246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1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Nachhaltige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Transformation</a:t>
            </a:r>
            <a:endParaRPr lang="de-DE" sz="1400">
              <a:solidFill>
                <a:schemeClr val="lt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8" name="Google Shape;1095;g30b8625221f_0_71">
            <a:extLst>
              <a:ext uri="{FF2B5EF4-FFF2-40B4-BE49-F238E27FC236}">
                <a16:creationId xmlns:a16="http://schemas.microsoft.com/office/drawing/2014/main" id="{B494636C-5482-E176-1929-ED47AF6F7193}"/>
              </a:ext>
            </a:extLst>
          </p:cNvPr>
          <p:cNvSpPr txBox="1"/>
          <p:nvPr/>
        </p:nvSpPr>
        <p:spPr>
          <a:xfrm>
            <a:off x="7317283" y="3428480"/>
            <a:ext cx="123697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Städte</a:t>
            </a:r>
            <a:endParaRPr/>
          </a:p>
        </p:txBody>
      </p:sp>
      <p:sp>
        <p:nvSpPr>
          <p:cNvPr id="20" name="Google Shape;1096;g30b8625221f_0_71">
            <a:extLst>
              <a:ext uri="{FF2B5EF4-FFF2-40B4-BE49-F238E27FC236}">
                <a16:creationId xmlns:a16="http://schemas.microsoft.com/office/drawing/2014/main" id="{6FB2972C-5BAD-0134-0BB5-461E5583CCBE}"/>
              </a:ext>
            </a:extLst>
          </p:cNvPr>
          <p:cNvSpPr txBox="1"/>
          <p:nvPr/>
        </p:nvSpPr>
        <p:spPr>
          <a:xfrm>
            <a:off x="10654781" y="3428480"/>
            <a:ext cx="123697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TUM</a:t>
            </a:r>
            <a:endParaRPr lang="de-DE">
              <a:solidFill>
                <a:schemeClr val="lt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2" name="Google Shape;1097;g30b8625221f_0_71">
            <a:extLst>
              <a:ext uri="{FF2B5EF4-FFF2-40B4-BE49-F238E27FC236}">
                <a16:creationId xmlns:a16="http://schemas.microsoft.com/office/drawing/2014/main" id="{F7A1EDFC-9BA5-D66F-E436-D4370BBC0D6C}"/>
              </a:ext>
            </a:extLst>
          </p:cNvPr>
          <p:cNvSpPr txBox="1"/>
          <p:nvPr/>
        </p:nvSpPr>
        <p:spPr>
          <a:xfrm>
            <a:off x="9090530" y="3428481"/>
            <a:ext cx="6568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UDL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91;g30b8625221f_0_71">
            <a:extLst>
              <a:ext uri="{FF2B5EF4-FFF2-40B4-BE49-F238E27FC236}">
                <a16:creationId xmlns:a16="http://schemas.microsoft.com/office/drawing/2014/main" id="{E92007C3-717E-A5D0-E5C4-2176277E721F}"/>
              </a:ext>
            </a:extLst>
          </p:cNvPr>
          <p:cNvSpPr/>
          <p:nvPr/>
        </p:nvSpPr>
        <p:spPr>
          <a:xfrm>
            <a:off x="7296384" y="2374207"/>
            <a:ext cx="2441250" cy="2490920"/>
          </a:xfrm>
          <a:prstGeom prst="flowChartConnector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093;g30b8625221f_0_71">
            <a:extLst>
              <a:ext uri="{FF2B5EF4-FFF2-40B4-BE49-F238E27FC236}">
                <a16:creationId xmlns:a16="http://schemas.microsoft.com/office/drawing/2014/main" id="{8D052177-B1A0-0DA6-182B-6C209EF93BB0}"/>
              </a:ext>
            </a:extLst>
          </p:cNvPr>
          <p:cNvSpPr txBox="1"/>
          <p:nvPr/>
        </p:nvSpPr>
        <p:spPr>
          <a:xfrm>
            <a:off x="8690029" y="4913686"/>
            <a:ext cx="14246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1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Digitale</a:t>
            </a:r>
            <a:endParaRPr lang="de-DE"/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Transformation</a:t>
            </a:r>
            <a:endParaRPr lang="de-DE" sz="1400">
              <a:solidFill>
                <a:schemeClr val="lt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4" name="Google Shape;1098;g30b8625221f_0_71">
            <a:extLst>
              <a:ext uri="{FF2B5EF4-FFF2-40B4-BE49-F238E27FC236}">
                <a16:creationId xmlns:a16="http://schemas.microsoft.com/office/drawing/2014/main" id="{888EA7A0-D619-50B5-52D2-03CB07463A62}"/>
              </a:ext>
            </a:extLst>
          </p:cNvPr>
          <p:cNvSpPr txBox="1"/>
          <p:nvPr/>
        </p:nvSpPr>
        <p:spPr>
          <a:xfrm>
            <a:off x="822329" y="2139913"/>
            <a:ext cx="6274138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highlight>
                  <a:srgbClr val="008080"/>
                </a:highlight>
                <a:latin typeface="Roboto"/>
                <a:ea typeface="+mn-lt"/>
                <a:cs typeface="+mn-lt"/>
                <a:sym typeface="Roboto"/>
              </a:rPr>
              <a:t> Wissenschaft </a:t>
            </a:r>
            <a:endParaRPr lang="de-DE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r>
              <a:rPr lang="de-DE" dirty="0">
                <a:solidFill>
                  <a:schemeClr val="lt1"/>
                </a:solidFill>
                <a:latin typeface="Roboto Light"/>
                <a:ea typeface="Roboto"/>
                <a:cs typeface="Roboto"/>
                <a:sym typeface="Roboto"/>
              </a:rPr>
              <a:t>Forschende &amp; Studierende der Technischen Universität München (TUM).</a:t>
            </a:r>
            <a:endParaRPr lang="de-DE" dirty="0">
              <a:solidFill>
                <a:schemeClr val="lt1"/>
              </a:solidFill>
              <a:latin typeface="Roboto Light"/>
              <a:ea typeface="Roboto"/>
              <a:cs typeface="Roboto"/>
            </a:endParaRPr>
          </a:p>
          <a:p>
            <a:endParaRPr lang="de-DE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  <a:p>
            <a:r>
              <a:rPr lang="de-DE" b="1" dirty="0">
                <a:solidFill>
                  <a:schemeClr val="bg1"/>
                </a:solidFill>
                <a:highlight>
                  <a:srgbClr val="008080"/>
                </a:highlight>
                <a:ea typeface="+mn-lt"/>
                <a:cs typeface="+mn-lt"/>
              </a:rPr>
              <a:t> Stadtverwaltungen </a:t>
            </a:r>
            <a:br>
              <a:rPr lang="de-DE" dirty="0">
                <a:latin typeface="Roboto"/>
                <a:ea typeface="Roboto"/>
                <a:cs typeface="Roboto"/>
              </a:rPr>
            </a:br>
            <a:r>
              <a:rPr lang="de-DE" sz="1800" b="0" i="0" u="none" strike="noStrike" cap="none" dirty="0">
                <a:solidFill>
                  <a:schemeClr val="bg1"/>
                </a:solidFill>
                <a:latin typeface="Roboto Light"/>
                <a:ea typeface="Roboto"/>
                <a:cs typeface="Roboto"/>
                <a:sym typeface="Roboto"/>
              </a:rPr>
              <a:t>Verwaltung</a:t>
            </a:r>
            <a:r>
              <a:rPr lang="de-DE" sz="1800" dirty="0">
                <a:solidFill>
                  <a:schemeClr val="bg1"/>
                </a:solidFill>
                <a:latin typeface="Roboto Light"/>
                <a:ea typeface="Roboto"/>
                <a:cs typeface="Roboto"/>
                <a:sym typeface="Roboto"/>
              </a:rPr>
              <a:t>smitarbeitende mit Bezug zu</a:t>
            </a:r>
            <a:r>
              <a:rPr lang="de-DE" dirty="0">
                <a:solidFill>
                  <a:schemeClr val="bg1"/>
                </a:solidFill>
                <a:latin typeface="Roboto Light"/>
                <a:ea typeface="Roboto"/>
                <a:cs typeface="Roboto"/>
                <a:sym typeface="Roboto"/>
              </a:rPr>
              <a:t> Digitalisierung </a:t>
            </a:r>
            <a:br>
              <a:rPr lang="de-DE" dirty="0">
                <a:latin typeface="Roboto Light"/>
                <a:ea typeface="Roboto"/>
                <a:cs typeface="Roboto"/>
              </a:rPr>
            </a:br>
            <a:r>
              <a:rPr lang="de-DE" dirty="0">
                <a:solidFill>
                  <a:schemeClr val="bg1"/>
                </a:solidFill>
                <a:latin typeface="Roboto Light"/>
                <a:ea typeface="Roboto"/>
                <a:cs typeface="Roboto"/>
                <a:sym typeface="Roboto"/>
              </a:rPr>
              <a:t>und/oder </a:t>
            </a:r>
            <a:r>
              <a:rPr lang="de-DE" sz="1800" dirty="0">
                <a:solidFill>
                  <a:schemeClr val="bg1"/>
                </a:solidFill>
                <a:latin typeface="Roboto Light"/>
                <a:ea typeface="Roboto"/>
                <a:cs typeface="Roboto"/>
                <a:sym typeface="Roboto"/>
              </a:rPr>
              <a:t>Nachhaltigkeit</a:t>
            </a:r>
            <a:r>
              <a:rPr lang="de-DE" dirty="0">
                <a:solidFill>
                  <a:schemeClr val="bg1"/>
                </a:solidFill>
                <a:latin typeface="Roboto Light"/>
                <a:ea typeface="Roboto"/>
                <a:cs typeface="Roboto"/>
                <a:sym typeface="Roboto"/>
              </a:rPr>
              <a:t>.</a:t>
            </a:r>
            <a:endParaRPr sz="1800" b="0" i="0" u="none" strike="noStrike" cap="none" dirty="0">
              <a:solidFill>
                <a:schemeClr val="bg1"/>
              </a:solidFill>
              <a:latin typeface="Roboto Light"/>
              <a:ea typeface="Roboto"/>
              <a:cs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r>
              <a:rPr lang="de-DE" b="1" dirty="0">
                <a:solidFill>
                  <a:schemeClr val="bg1"/>
                </a:solidFill>
                <a:highlight>
                  <a:srgbClr val="008080"/>
                </a:highlight>
                <a:ea typeface="+mn-lt"/>
                <a:cs typeface="+mn-lt"/>
                <a:sym typeface="Roboto"/>
              </a:rPr>
              <a:t> Expertinnen </a:t>
            </a:r>
            <a:r>
              <a:rPr lang="de-DE" b="1" dirty="0">
                <a:solidFill>
                  <a:schemeClr val="bg1"/>
                </a:solidFill>
                <a:highlight>
                  <a:srgbClr val="008080"/>
                </a:highlight>
                <a:latin typeface="Aptos"/>
                <a:ea typeface="Roboto"/>
                <a:cs typeface="Roboto"/>
                <a:sym typeface="Roboto"/>
              </a:rPr>
              <a:t>und Experten aus Digitalisierungs- </a:t>
            </a:r>
            <a:endParaRPr lang="de-DE" dirty="0">
              <a:solidFill>
                <a:schemeClr val="bg1"/>
              </a:solidFill>
              <a:latin typeface="Roboto Light"/>
              <a:ea typeface="Roboto"/>
              <a:cs typeface="Roboto"/>
              <a:sym typeface="Roboto"/>
            </a:endParaRPr>
          </a:p>
          <a:p>
            <a:r>
              <a:rPr lang="de-DE" b="1" dirty="0">
                <a:solidFill>
                  <a:schemeClr val="bg1"/>
                </a:solidFill>
                <a:highlight>
                  <a:srgbClr val="008080"/>
                </a:highlight>
                <a:latin typeface="Aptos"/>
                <a:ea typeface="Roboto"/>
                <a:cs typeface="Roboto"/>
                <a:sym typeface="Roboto"/>
              </a:rPr>
              <a:t> und Nachhaltigkeitsszene </a:t>
            </a:r>
            <a:br>
              <a:rPr lang="de-DE" dirty="0">
                <a:latin typeface="Roboto"/>
                <a:ea typeface="Roboto"/>
                <a:cs typeface="Roboto"/>
              </a:rPr>
            </a:br>
            <a:r>
              <a:rPr lang="de-DE" dirty="0">
                <a:solidFill>
                  <a:schemeClr val="lt1"/>
                </a:solidFill>
                <a:latin typeface="Roboto Light"/>
                <a:ea typeface="Roboto"/>
                <a:cs typeface="Roboto"/>
                <a:sym typeface="Roboto"/>
              </a:rPr>
              <a:t>Stakeholder aus Politik, Wirtschaft und Zivilgesellschaft, </a:t>
            </a:r>
            <a:br>
              <a:rPr lang="de-DE" dirty="0">
                <a:latin typeface="Roboto Light"/>
                <a:ea typeface="Roboto"/>
                <a:cs typeface="Roboto"/>
              </a:rPr>
            </a:br>
            <a:r>
              <a:rPr lang="de-DE" dirty="0">
                <a:solidFill>
                  <a:schemeClr val="lt1"/>
                </a:solidFill>
                <a:latin typeface="Roboto Light"/>
                <a:ea typeface="Roboto"/>
                <a:cs typeface="Roboto"/>
                <a:sym typeface="Roboto"/>
              </a:rPr>
              <a:t>die wichtige Fachperspektiven einbringen können.</a:t>
            </a:r>
            <a:endParaRPr dirty="0">
              <a:solidFill>
                <a:schemeClr val="lt1"/>
              </a:solidFill>
              <a:latin typeface="Roboto Light"/>
              <a:ea typeface="Roboto"/>
              <a:cs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2004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7B3E7C5B-B2DF-9574-4A5D-ED2EE7F4C55D}"/>
              </a:ext>
            </a:extLst>
          </p:cNvPr>
          <p:cNvSpPr/>
          <p:nvPr/>
        </p:nvSpPr>
        <p:spPr>
          <a:xfrm>
            <a:off x="807357" y="3417773"/>
            <a:ext cx="1041366" cy="1056409"/>
          </a:xfrm>
          <a:prstGeom prst="ellipse">
            <a:avLst/>
          </a:prstGeom>
          <a:solidFill>
            <a:srgbClr val="0087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5EC2491-CDF0-F587-8766-7970EEBD126C}"/>
              </a:ext>
            </a:extLst>
          </p:cNvPr>
          <p:cNvSpPr/>
          <p:nvPr/>
        </p:nvSpPr>
        <p:spPr>
          <a:xfrm>
            <a:off x="807357" y="4646730"/>
            <a:ext cx="1041366" cy="1056409"/>
          </a:xfrm>
          <a:prstGeom prst="ellipse">
            <a:avLst/>
          </a:prstGeom>
          <a:solidFill>
            <a:srgbClr val="0087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1EF36F5-4113-ACC2-BE39-0F251F566E1F}"/>
              </a:ext>
            </a:extLst>
          </p:cNvPr>
          <p:cNvSpPr/>
          <p:nvPr/>
        </p:nvSpPr>
        <p:spPr>
          <a:xfrm>
            <a:off x="807357" y="2188816"/>
            <a:ext cx="1041366" cy="1056409"/>
          </a:xfrm>
          <a:prstGeom prst="ellipse">
            <a:avLst/>
          </a:prstGeom>
          <a:solidFill>
            <a:srgbClr val="0087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42" name="Google Shape;104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5726" y="6134501"/>
            <a:ext cx="1659000" cy="2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62;g30b8625221f_0_125">
            <a:extLst>
              <a:ext uri="{FF2B5EF4-FFF2-40B4-BE49-F238E27FC236}">
                <a16:creationId xmlns:a16="http://schemas.microsoft.com/office/drawing/2014/main" id="{5CE8C86C-064B-3374-3716-66948608CB9D}"/>
              </a:ext>
            </a:extLst>
          </p:cNvPr>
          <p:cNvSpPr txBox="1"/>
          <p:nvPr/>
        </p:nvSpPr>
        <p:spPr>
          <a:xfrm>
            <a:off x="824295" y="834666"/>
            <a:ext cx="10689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Thematische Schwerpunkte</a:t>
            </a:r>
            <a:endParaRPr lang="de-DE"/>
          </a:p>
        </p:txBody>
      </p:sp>
      <p:sp>
        <p:nvSpPr>
          <p:cNvPr id="6" name="Google Shape;1061;g30b8625221f_0_125">
            <a:extLst>
              <a:ext uri="{FF2B5EF4-FFF2-40B4-BE49-F238E27FC236}">
                <a16:creationId xmlns:a16="http://schemas.microsoft.com/office/drawing/2014/main" id="{975013D1-C1CF-58E1-4F5F-4B1F01B31F60}"/>
              </a:ext>
            </a:extLst>
          </p:cNvPr>
          <p:cNvSpPr txBox="1"/>
          <p:nvPr/>
        </p:nvSpPr>
        <p:spPr>
          <a:xfrm>
            <a:off x="2143642" y="2190735"/>
            <a:ext cx="7147276" cy="3845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de-DE" b="1" dirty="0">
                <a:solidFill>
                  <a:schemeClr val="bg1"/>
                </a:solidFill>
                <a:highlight>
                  <a:srgbClr val="008080"/>
                </a:highlight>
                <a:ea typeface="+mn-lt"/>
                <a:cs typeface="+mn-lt"/>
              </a:rPr>
              <a:t>Mobilität</a:t>
            </a:r>
            <a:endParaRPr lang="de" b="1" dirty="0">
              <a:solidFill>
                <a:schemeClr val="bg1"/>
              </a:solidFill>
              <a:latin typeface="Roboto"/>
              <a:ea typeface="Roboto"/>
              <a:cs typeface="Arial"/>
            </a:endParaRPr>
          </a:p>
          <a:p>
            <a:pPr>
              <a:lnSpc>
                <a:spcPct val="90000"/>
              </a:lnSpc>
              <a:buSzPts val="2000"/>
            </a:pPr>
            <a:r>
              <a:rPr lang="de" dirty="0">
                <a:solidFill>
                  <a:schemeClr val="bg1">
                    <a:lumMod val="95000"/>
                  </a:schemeClr>
                </a:solidFill>
                <a:latin typeface="Roboto Light"/>
                <a:ea typeface="Roboto"/>
                <a:cs typeface="Arial"/>
              </a:rPr>
              <a:t>Entwicklung nachhaltiger, digital unterstützter Verkehrskonzepte, </a:t>
            </a:r>
            <a:endParaRPr lang="en-US" dirty="0">
              <a:solidFill>
                <a:schemeClr val="bg1">
                  <a:lumMod val="95000"/>
                </a:schemeClr>
              </a:solidFill>
              <a:latin typeface="Roboto Light"/>
              <a:ea typeface="Roboto"/>
              <a:cs typeface="Arial"/>
            </a:endParaRPr>
          </a:p>
          <a:p>
            <a:pPr>
              <a:lnSpc>
                <a:spcPct val="90000"/>
              </a:lnSpc>
              <a:buSzPts val="2000"/>
            </a:pPr>
            <a:r>
              <a:rPr lang="de" dirty="0">
                <a:solidFill>
                  <a:schemeClr val="bg1">
                    <a:lumMod val="95000"/>
                  </a:schemeClr>
                </a:solidFill>
                <a:latin typeface="Roboto Light"/>
                <a:ea typeface="Roboto"/>
                <a:cs typeface="Arial"/>
              </a:rPr>
              <a:t>die die Mobilität in Städten effizienter und umweltfreundlicher gestalten.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Roboto Light"/>
              <a:ea typeface="Roboto"/>
              <a:cs typeface="Arial"/>
            </a:endParaRPr>
          </a:p>
          <a:p>
            <a:pPr marL="285750" indent="-285750">
              <a:lnSpc>
                <a:spcPct val="90000"/>
              </a:lnSpc>
              <a:buSzPts val="2000"/>
              <a:buFont typeface="Arial"/>
              <a:buChar char="•"/>
            </a:pPr>
            <a:endParaRPr lang="de" dirty="0">
              <a:solidFill>
                <a:schemeClr val="bg1">
                  <a:lumMod val="95000"/>
                </a:schemeClr>
              </a:solidFill>
              <a:latin typeface="Roboto"/>
              <a:ea typeface="Roboto"/>
              <a:cs typeface="Arial"/>
            </a:endParaRPr>
          </a:p>
          <a:p>
            <a:pPr>
              <a:lnSpc>
                <a:spcPct val="90000"/>
              </a:lnSpc>
            </a:pPr>
            <a:r>
              <a:rPr lang="de-DE" b="1" dirty="0">
                <a:solidFill>
                  <a:schemeClr val="bg1"/>
                </a:solidFill>
                <a:highlight>
                  <a:srgbClr val="008080"/>
                </a:highlight>
                <a:ea typeface="+mn-lt"/>
                <a:cs typeface="+mn-lt"/>
              </a:rPr>
              <a:t>Wohnen</a:t>
            </a:r>
            <a:endParaRPr lang="de" dirty="0">
              <a:solidFill>
                <a:schemeClr val="bg1"/>
              </a:solidFill>
              <a:latin typeface="Roboto"/>
              <a:ea typeface="Roboto"/>
              <a:cs typeface="Arial"/>
            </a:endParaRPr>
          </a:p>
          <a:p>
            <a:pPr>
              <a:lnSpc>
                <a:spcPct val="90000"/>
              </a:lnSpc>
              <a:buSzPts val="2000"/>
            </a:pPr>
            <a:r>
              <a:rPr lang="de" dirty="0">
                <a:solidFill>
                  <a:schemeClr val="bg1">
                    <a:lumMod val="95000"/>
                  </a:schemeClr>
                </a:solidFill>
                <a:latin typeface="Roboto Light"/>
                <a:ea typeface="Roboto"/>
                <a:cs typeface="Arial"/>
              </a:rPr>
              <a:t>Förderung nachhaltiger und digitaler Lösungen im Wohnungsbau und in der Stadtplanung, um lebenswerte, ressourcenschonende urbane Räume zu schaffen.</a:t>
            </a:r>
          </a:p>
          <a:p>
            <a:pPr marL="285750" indent="-285750">
              <a:lnSpc>
                <a:spcPct val="90000"/>
              </a:lnSpc>
              <a:buSzPts val="2000"/>
              <a:buFont typeface="Arial"/>
              <a:buChar char="•"/>
            </a:pPr>
            <a:endParaRPr lang="de" dirty="0">
              <a:solidFill>
                <a:schemeClr val="bg1">
                  <a:lumMod val="95000"/>
                </a:schemeClr>
              </a:solidFill>
              <a:latin typeface="Roboto"/>
              <a:ea typeface="Roboto"/>
              <a:cs typeface="Arial"/>
            </a:endParaRPr>
          </a:p>
          <a:p>
            <a:pPr>
              <a:lnSpc>
                <a:spcPct val="90000"/>
              </a:lnSpc>
            </a:pPr>
            <a:r>
              <a:rPr lang="de-DE" b="1" dirty="0">
                <a:solidFill>
                  <a:schemeClr val="bg1"/>
                </a:solidFill>
                <a:highlight>
                  <a:srgbClr val="008080"/>
                </a:highlight>
                <a:ea typeface="+mn-lt"/>
                <a:cs typeface="+mn-lt"/>
              </a:rPr>
              <a:t>Gesundheit</a:t>
            </a:r>
            <a:endParaRPr lang="de" dirty="0"/>
          </a:p>
          <a:p>
            <a:pPr>
              <a:lnSpc>
                <a:spcPct val="90000"/>
              </a:lnSpc>
              <a:buSzPts val="2000"/>
            </a:pPr>
            <a:r>
              <a:rPr lang="de" dirty="0">
                <a:solidFill>
                  <a:schemeClr val="bg1">
                    <a:lumMod val="95000"/>
                  </a:schemeClr>
                </a:solidFill>
                <a:latin typeface="Roboto Light"/>
                <a:ea typeface="Roboto"/>
                <a:cs typeface="Arial"/>
              </a:rPr>
              <a:t>Integration digitaler Technologien und nachhaltiger Praktiken in das städtische Gesundheitssystem, um die Gesundheitsversorgung und -infrastruktur zu verbessern.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Roboto Light"/>
              <a:ea typeface="Roboto"/>
              <a:cs typeface="Arial"/>
            </a:endParaRPr>
          </a:p>
          <a:p>
            <a:pPr marL="608965" indent="-419735">
              <a:lnSpc>
                <a:spcPct val="95000"/>
              </a:lnSpc>
              <a:buClr>
                <a:srgbClr val="FFFFFF"/>
              </a:buClr>
              <a:buSzPts val="2000"/>
              <a:buFont typeface="Arial,Sans-Serif"/>
              <a:buChar char="●"/>
            </a:pPr>
            <a:endParaRPr lang="de" dirty="0">
              <a:solidFill>
                <a:schemeClr val="bg1"/>
              </a:solidFill>
              <a:latin typeface="Roboto"/>
              <a:ea typeface="Roboto"/>
              <a:cs typeface="Arial"/>
            </a:endParaRPr>
          </a:p>
        </p:txBody>
      </p:sp>
      <p:pic>
        <p:nvPicPr>
          <p:cNvPr id="9" name="Grafik 8" descr="Haus mit einfarbiger Füllung">
            <a:extLst>
              <a:ext uri="{FF2B5EF4-FFF2-40B4-BE49-F238E27FC236}">
                <a16:creationId xmlns:a16="http://schemas.microsoft.com/office/drawing/2014/main" id="{928CE7CC-4601-AD77-1523-E5BE349C5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728" y="3525349"/>
            <a:ext cx="765719" cy="770365"/>
          </a:xfrm>
          <a:prstGeom prst="rect">
            <a:avLst/>
          </a:prstGeom>
        </p:spPr>
      </p:pic>
      <p:pic>
        <p:nvPicPr>
          <p:cNvPr id="10" name="Grafik 9" descr="Gehen mit einfarbiger Füllung">
            <a:extLst>
              <a:ext uri="{FF2B5EF4-FFF2-40B4-BE49-F238E27FC236}">
                <a16:creationId xmlns:a16="http://schemas.microsoft.com/office/drawing/2014/main" id="{CE3E5F3F-DD75-A92E-8691-08D7BB3FB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1445" y="2338265"/>
            <a:ext cx="577660" cy="560097"/>
          </a:xfrm>
          <a:prstGeom prst="rect">
            <a:avLst/>
          </a:prstGeom>
        </p:spPr>
      </p:pic>
      <p:pic>
        <p:nvPicPr>
          <p:cNvPr id="11" name="Grafik 10" descr="Bus mit einfarbiger Füllung">
            <a:extLst>
              <a:ext uri="{FF2B5EF4-FFF2-40B4-BE49-F238E27FC236}">
                <a16:creationId xmlns:a16="http://schemas.microsoft.com/office/drawing/2014/main" id="{12D6A864-2F74-A3DD-98CC-DE6B7B771B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5464" y="2780708"/>
            <a:ext cx="437639" cy="383380"/>
          </a:xfrm>
          <a:prstGeom prst="rect">
            <a:avLst/>
          </a:prstGeom>
        </p:spPr>
      </p:pic>
      <p:pic>
        <p:nvPicPr>
          <p:cNvPr id="12" name="Grafik 11" descr="Radfahren mit einfarbiger Füllung">
            <a:extLst>
              <a:ext uri="{FF2B5EF4-FFF2-40B4-BE49-F238E27FC236}">
                <a16:creationId xmlns:a16="http://schemas.microsoft.com/office/drawing/2014/main" id="{EA559549-8D29-606A-6957-0EF5927CBE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4330" y="2407529"/>
            <a:ext cx="476044" cy="424643"/>
          </a:xfrm>
          <a:prstGeom prst="rect">
            <a:avLst/>
          </a:prstGeom>
        </p:spPr>
      </p:pic>
      <p:pic>
        <p:nvPicPr>
          <p:cNvPr id="13" name="Grafik 12" descr="Herz, pulsierend mit einfarbiger Füllung">
            <a:extLst>
              <a:ext uri="{FF2B5EF4-FFF2-40B4-BE49-F238E27FC236}">
                <a16:creationId xmlns:a16="http://schemas.microsoft.com/office/drawing/2014/main" id="{EDDC72DF-F7F9-8BAE-43B9-A083AE1AB7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2617" y="4765386"/>
            <a:ext cx="908257" cy="8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8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1"/>
          <p:cNvSpPr txBox="1"/>
          <p:nvPr/>
        </p:nvSpPr>
        <p:spPr>
          <a:xfrm>
            <a:off x="525483" y="2339000"/>
            <a:ext cx="36399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Medium"/>
              <a:buNone/>
            </a:pPr>
            <a:endParaRPr sz="54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" name="Google Shape;1110;g30b8625221f_0_134">
            <a:extLst>
              <a:ext uri="{FF2B5EF4-FFF2-40B4-BE49-F238E27FC236}">
                <a16:creationId xmlns:a16="http://schemas.microsoft.com/office/drawing/2014/main" id="{9A06066E-44AA-AE7F-B1C5-F1FEDFDC41BB}"/>
              </a:ext>
            </a:extLst>
          </p:cNvPr>
          <p:cNvSpPr/>
          <p:nvPr/>
        </p:nvSpPr>
        <p:spPr>
          <a:xfrm>
            <a:off x="5882538" y="2581575"/>
            <a:ext cx="2199600" cy="3271200"/>
          </a:xfrm>
          <a:prstGeom prst="roundRect">
            <a:avLst>
              <a:gd name="adj" fmla="val 16667"/>
            </a:avLst>
          </a:prstGeom>
          <a:solidFill>
            <a:srgbClr val="008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11;g30b8625221f_0_134">
            <a:extLst>
              <a:ext uri="{FF2B5EF4-FFF2-40B4-BE49-F238E27FC236}">
                <a16:creationId xmlns:a16="http://schemas.microsoft.com/office/drawing/2014/main" id="{9BD7E0B2-8F84-5B4D-1DA7-8637CD5FA884}"/>
              </a:ext>
            </a:extLst>
          </p:cNvPr>
          <p:cNvSpPr/>
          <p:nvPr/>
        </p:nvSpPr>
        <p:spPr>
          <a:xfrm>
            <a:off x="3353425" y="2581575"/>
            <a:ext cx="2199600" cy="3271200"/>
          </a:xfrm>
          <a:prstGeom prst="roundRect">
            <a:avLst>
              <a:gd name="adj" fmla="val 16667"/>
            </a:avLst>
          </a:prstGeom>
          <a:solidFill>
            <a:srgbClr val="008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12;g30b8625221f_0_134">
            <a:extLst>
              <a:ext uri="{FF2B5EF4-FFF2-40B4-BE49-F238E27FC236}">
                <a16:creationId xmlns:a16="http://schemas.microsoft.com/office/drawing/2014/main" id="{04676113-9310-F520-CF22-D4B49CF76840}"/>
              </a:ext>
            </a:extLst>
          </p:cNvPr>
          <p:cNvSpPr/>
          <p:nvPr/>
        </p:nvSpPr>
        <p:spPr>
          <a:xfrm>
            <a:off x="824300" y="2581575"/>
            <a:ext cx="2199600" cy="3271200"/>
          </a:xfrm>
          <a:prstGeom prst="roundRect">
            <a:avLst>
              <a:gd name="adj" fmla="val 16667"/>
            </a:avLst>
          </a:prstGeom>
          <a:solidFill>
            <a:srgbClr val="008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14;g30b8625221f_0_134">
            <a:extLst>
              <a:ext uri="{FF2B5EF4-FFF2-40B4-BE49-F238E27FC236}">
                <a16:creationId xmlns:a16="http://schemas.microsoft.com/office/drawing/2014/main" id="{71DCCA7D-15D6-7F97-6C24-590290024A7A}"/>
              </a:ext>
            </a:extLst>
          </p:cNvPr>
          <p:cNvSpPr txBox="1"/>
          <p:nvPr/>
        </p:nvSpPr>
        <p:spPr>
          <a:xfrm>
            <a:off x="824295" y="820641"/>
            <a:ext cx="102276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URBAN DIGITAINABILITY LAB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2400">
                <a:solidFill>
                  <a:schemeClr val="lt1"/>
                </a:solidFill>
                <a:latin typeface="Roboto Light"/>
                <a:ea typeface="Roboto"/>
                <a:cs typeface="Roboto"/>
                <a:sym typeface="Roboto"/>
              </a:rPr>
              <a:t>Vielfältige Angebote zum Mitmachen! </a:t>
            </a:r>
            <a:endParaRPr sz="3600">
              <a:solidFill>
                <a:schemeClr val="lt1"/>
              </a:solidFill>
              <a:latin typeface="Roboto Light"/>
              <a:ea typeface="Roboto Medium"/>
              <a:cs typeface="Roboto Medium"/>
            </a:endParaRPr>
          </a:p>
        </p:txBody>
      </p:sp>
      <p:pic>
        <p:nvPicPr>
          <p:cNvPr id="14" name="Google Shape;1116;g30b8625221f_0_134">
            <a:extLst>
              <a:ext uri="{FF2B5EF4-FFF2-40B4-BE49-F238E27FC236}">
                <a16:creationId xmlns:a16="http://schemas.microsoft.com/office/drawing/2014/main" id="{14A372CB-97C9-4F54-B1C1-72E8BF23C4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1050" y="4412200"/>
            <a:ext cx="2343950" cy="3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123;g30b8625221f_0_134">
            <a:extLst>
              <a:ext uri="{FF2B5EF4-FFF2-40B4-BE49-F238E27FC236}">
                <a16:creationId xmlns:a16="http://schemas.microsoft.com/office/drawing/2014/main" id="{8598F47D-D249-53EE-8BC8-8ECC326E9089}"/>
              </a:ext>
            </a:extLst>
          </p:cNvPr>
          <p:cNvSpPr txBox="1"/>
          <p:nvPr/>
        </p:nvSpPr>
        <p:spPr>
          <a:xfrm>
            <a:off x="8708675" y="54216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www.tumthinktank.de</a:t>
            </a:r>
            <a:endParaRPr dirty="0"/>
          </a:p>
        </p:txBody>
      </p:sp>
      <p:grpSp>
        <p:nvGrpSpPr>
          <p:cNvPr id="36" name="Google Shape;1124;g30b8625221f_0_134">
            <a:extLst>
              <a:ext uri="{FF2B5EF4-FFF2-40B4-BE49-F238E27FC236}">
                <a16:creationId xmlns:a16="http://schemas.microsoft.com/office/drawing/2014/main" id="{FDF9C4F6-C834-F1B0-CA72-BFF1C9760B40}"/>
              </a:ext>
            </a:extLst>
          </p:cNvPr>
          <p:cNvGrpSpPr/>
          <p:nvPr/>
        </p:nvGrpSpPr>
        <p:grpSpPr>
          <a:xfrm>
            <a:off x="8649952" y="4446119"/>
            <a:ext cx="5220000" cy="896234"/>
            <a:chOff x="4726875" y="4912180"/>
            <a:chExt cx="5220000" cy="896234"/>
          </a:xfrm>
        </p:grpSpPr>
        <p:sp>
          <p:nvSpPr>
            <p:cNvPr id="30" name="Google Shape;1125;g30b8625221f_0_134">
              <a:extLst>
                <a:ext uri="{FF2B5EF4-FFF2-40B4-BE49-F238E27FC236}">
                  <a16:creationId xmlns:a16="http://schemas.microsoft.com/office/drawing/2014/main" id="{8D49E2DF-86D9-81B6-84CF-06217285312E}"/>
                </a:ext>
              </a:extLst>
            </p:cNvPr>
            <p:cNvSpPr txBox="1"/>
            <p:nvPr/>
          </p:nvSpPr>
          <p:spPr>
            <a:xfrm>
              <a:off x="4726875" y="4912180"/>
              <a:ext cx="5220000" cy="5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endParaRPr sz="1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endParaRPr sz="1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31" name="Google Shape;1126;g30b8625221f_0_134" descr="Ein Bild, das Schrift, Grafiken, Logo, Kreis enthält.&#10;&#10;Beschreibung automatisch generiert.">
              <a:extLst>
                <a:ext uri="{FF2B5EF4-FFF2-40B4-BE49-F238E27FC236}">
                  <a16:creationId xmlns:a16="http://schemas.microsoft.com/office/drawing/2014/main" id="{DE218E28-7E19-2333-C9AC-46D9D3279BB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35298" y="5357812"/>
              <a:ext cx="457201" cy="446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127;g30b8625221f_0_134" descr="Ein Bild, das Symbol, Logo, Schrift enthält.&#10;&#10;Beschreibung automatisch generiert.">
              <a:extLst>
                <a:ext uri="{FF2B5EF4-FFF2-40B4-BE49-F238E27FC236}">
                  <a16:creationId xmlns:a16="http://schemas.microsoft.com/office/drawing/2014/main" id="{78EFF33A-B7D6-E3FC-2981-4FF079C96EA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89926" y="5357812"/>
              <a:ext cx="435430" cy="446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128;g30b8625221f_0_134" descr="Ein Bild, das Kreis, Grafiken, Symbol, Logo enthält.&#10;&#10;Beschreibung automatisch generiert.">
              <a:extLst>
                <a:ext uri="{FF2B5EF4-FFF2-40B4-BE49-F238E27FC236}">
                  <a16:creationId xmlns:a16="http://schemas.microsoft.com/office/drawing/2014/main" id="{8CDDA9DB-FDD1-7232-8C6D-4D2E6490E1F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34755" y="5353525"/>
              <a:ext cx="446316" cy="454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129;g30b8625221f_0_134" descr="Ein Bild, das Clipart, Vogel, Design enthält.&#10;&#10;Beschreibung automatisch generiert.">
              <a:extLst>
                <a:ext uri="{FF2B5EF4-FFF2-40B4-BE49-F238E27FC236}">
                  <a16:creationId xmlns:a16="http://schemas.microsoft.com/office/drawing/2014/main" id="{987EC05B-53CB-6D4E-B304-B3EB88FED2C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390469" y="5357811"/>
              <a:ext cx="446315" cy="446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130;g30b8625221f_0_134" descr="Ein Bild, das Grafiken, Kreis, Symbol, Logo enthält.&#10;&#10;Beschreibung automatisch generiert.">
              <a:extLst>
                <a:ext uri="{FF2B5EF4-FFF2-40B4-BE49-F238E27FC236}">
                  <a16:creationId xmlns:a16="http://schemas.microsoft.com/office/drawing/2014/main" id="{433629BC-E965-9238-D80B-4B644C346D1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34212" y="5357812"/>
              <a:ext cx="424543" cy="446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1131;g30b8625221f_0_134">
            <a:extLst>
              <a:ext uri="{FF2B5EF4-FFF2-40B4-BE49-F238E27FC236}">
                <a16:creationId xmlns:a16="http://schemas.microsoft.com/office/drawing/2014/main" id="{2199DFC2-4556-C315-2B56-3C75BCF97FB6}"/>
              </a:ext>
            </a:extLst>
          </p:cNvPr>
          <p:cNvSpPr txBox="1"/>
          <p:nvPr/>
        </p:nvSpPr>
        <p:spPr>
          <a:xfrm>
            <a:off x="932001" y="2814163"/>
            <a:ext cx="1984200" cy="7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de-DE" sz="1600" b="1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Communities </a:t>
            </a:r>
            <a:br>
              <a:rPr lang="de-DE" sz="1600" b="1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de-DE" sz="1600" b="1" dirty="0" err="1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of</a:t>
            </a:r>
            <a:r>
              <a:rPr lang="de-DE" sz="1600" b="1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 Practice</a:t>
            </a:r>
            <a:endParaRPr lang="de-DE" sz="1600" b="1" i="0" u="none" strike="noStrike" cap="none" dirty="0">
              <a:solidFill>
                <a:schemeClr val="lt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40" name="Google Shape;1132;g30b8625221f_0_134">
            <a:extLst>
              <a:ext uri="{FF2B5EF4-FFF2-40B4-BE49-F238E27FC236}">
                <a16:creationId xmlns:a16="http://schemas.microsoft.com/office/drawing/2014/main" id="{6A83D8C3-3DE1-55D9-F0C7-51480D83C28C}"/>
              </a:ext>
            </a:extLst>
          </p:cNvPr>
          <p:cNvSpPr txBox="1"/>
          <p:nvPr/>
        </p:nvSpPr>
        <p:spPr>
          <a:xfrm>
            <a:off x="3461126" y="2814175"/>
            <a:ext cx="1984200" cy="7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de-DE" sz="1600" b="1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Academy Programm</a:t>
            </a:r>
            <a:endParaRPr lang="de-DE" sz="1600" b="1" dirty="0">
              <a:solidFill>
                <a:schemeClr val="lt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42" name="Google Shape;1133;g30b8625221f_0_134">
            <a:extLst>
              <a:ext uri="{FF2B5EF4-FFF2-40B4-BE49-F238E27FC236}">
                <a16:creationId xmlns:a16="http://schemas.microsoft.com/office/drawing/2014/main" id="{E08A175A-5D73-786F-40A2-C1C2F4784797}"/>
              </a:ext>
            </a:extLst>
          </p:cNvPr>
          <p:cNvSpPr txBox="1"/>
          <p:nvPr/>
        </p:nvSpPr>
        <p:spPr>
          <a:xfrm>
            <a:off x="5990251" y="2814175"/>
            <a:ext cx="1984200" cy="46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de-DE" sz="1600" b="1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Begleitforschung</a:t>
            </a:r>
            <a:endParaRPr lang="de-DE" sz="1600" b="1" dirty="0">
              <a:solidFill>
                <a:schemeClr val="lt1"/>
              </a:solidFill>
              <a:latin typeface="Roboto Medium"/>
              <a:ea typeface="Roboto Medium"/>
              <a:cs typeface="Roboto Medium"/>
            </a:endParaRPr>
          </a:p>
        </p:txBody>
      </p:sp>
      <p:pic>
        <p:nvPicPr>
          <p:cNvPr id="3" name="Grafik 2" descr="Ein Bild, das Muster, Quadrat, Symmetrie, Pixel enthält.&#10;&#10;Beschreibung automatisch generiert.">
            <a:extLst>
              <a:ext uri="{FF2B5EF4-FFF2-40B4-BE49-F238E27FC236}">
                <a16:creationId xmlns:a16="http://schemas.microsoft.com/office/drawing/2014/main" id="{04E30F3E-CD5C-F119-A48E-5731EDBC1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6145" y="2624726"/>
            <a:ext cx="1604196" cy="1598868"/>
          </a:xfrm>
          <a:prstGeom prst="rect">
            <a:avLst/>
          </a:prstGeom>
        </p:spPr>
      </p:pic>
      <p:sp>
        <p:nvSpPr>
          <p:cNvPr id="27" name="Google Shape;1079;g30b8625221f_0_86">
            <a:extLst>
              <a:ext uri="{FF2B5EF4-FFF2-40B4-BE49-F238E27FC236}">
                <a16:creationId xmlns:a16="http://schemas.microsoft.com/office/drawing/2014/main" id="{64E31B6C-2A39-4604-A795-E460C0F33452}"/>
              </a:ext>
            </a:extLst>
          </p:cNvPr>
          <p:cNvSpPr txBox="1"/>
          <p:nvPr/>
        </p:nvSpPr>
        <p:spPr>
          <a:xfrm>
            <a:off x="964146" y="3588694"/>
            <a:ext cx="2054755" cy="170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2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"/>
              </a:rPr>
              <a:t>Wir schaffen 12-monatige Arbeitsgemeinschaften für Wissenstransfer zwischen Städten und TUM-Forschung in den Bereichen Mobilität, Gesundheit und Wohnen. </a:t>
            </a:r>
            <a:endParaRPr lang="de-DE" sz="1200" i="0" u="none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"/>
            </a:endParaRPr>
          </a:p>
        </p:txBody>
      </p:sp>
      <p:sp>
        <p:nvSpPr>
          <p:cNvPr id="29" name="Google Shape;1080;g30b8625221f_0_86">
            <a:extLst>
              <a:ext uri="{FF2B5EF4-FFF2-40B4-BE49-F238E27FC236}">
                <a16:creationId xmlns:a16="http://schemas.microsoft.com/office/drawing/2014/main" id="{102A26A4-A837-4561-AE9B-55A41A62C6B4}"/>
              </a:ext>
            </a:extLst>
          </p:cNvPr>
          <p:cNvSpPr txBox="1"/>
          <p:nvPr/>
        </p:nvSpPr>
        <p:spPr>
          <a:xfrm>
            <a:off x="3451229" y="3586900"/>
            <a:ext cx="1984200" cy="170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de-DE" sz="12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"/>
              </a:rPr>
              <a:t>Wir bauen ein Fortbildungsprogramm für Mitarbeitende in Verwaltungen auf, das Kompetenzen und Methoden im Bereich Digitainability vermittelt. </a:t>
            </a:r>
            <a:endParaRPr lang="de-DE" sz="1200" i="0" u="none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"/>
            </a:endParaRPr>
          </a:p>
        </p:txBody>
      </p:sp>
      <p:sp>
        <p:nvSpPr>
          <p:cNvPr id="37" name="Google Shape;1082;g30b8625221f_0_86">
            <a:extLst>
              <a:ext uri="{FF2B5EF4-FFF2-40B4-BE49-F238E27FC236}">
                <a16:creationId xmlns:a16="http://schemas.microsoft.com/office/drawing/2014/main" id="{DF66018E-5E98-4981-9420-8E5DBC31BB56}"/>
              </a:ext>
            </a:extLst>
          </p:cNvPr>
          <p:cNvSpPr txBox="1"/>
          <p:nvPr/>
        </p:nvSpPr>
        <p:spPr>
          <a:xfrm>
            <a:off x="6023496" y="3588694"/>
            <a:ext cx="1984200" cy="21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de-DE" sz="12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"/>
              </a:rPr>
              <a:t>Wir erforschen die Wirkung von Smart-City Maßnahmen in einem 6-monatigen, um die Potenziale, Hürden und Erfolgsfaktoren für eine wirkungsvolle Transformation zu ermitteln.</a:t>
            </a:r>
            <a:endParaRPr lang="de-DE" sz="1200" i="0" u="none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663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1"/>
          <p:cNvSpPr txBox="1"/>
          <p:nvPr/>
        </p:nvSpPr>
        <p:spPr>
          <a:xfrm>
            <a:off x="525483" y="2339000"/>
            <a:ext cx="36399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Medium"/>
              <a:buNone/>
            </a:pPr>
            <a:endParaRPr sz="54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" name="Google Shape;1110;g30b8625221f_0_134">
            <a:extLst>
              <a:ext uri="{FF2B5EF4-FFF2-40B4-BE49-F238E27FC236}">
                <a16:creationId xmlns:a16="http://schemas.microsoft.com/office/drawing/2014/main" id="{9A06066E-44AA-AE7F-B1C5-F1FEDFDC41BB}"/>
              </a:ext>
            </a:extLst>
          </p:cNvPr>
          <p:cNvSpPr/>
          <p:nvPr/>
        </p:nvSpPr>
        <p:spPr>
          <a:xfrm>
            <a:off x="5882538" y="2581575"/>
            <a:ext cx="2199600" cy="3271200"/>
          </a:xfrm>
          <a:prstGeom prst="roundRect">
            <a:avLst>
              <a:gd name="adj" fmla="val 16667"/>
            </a:avLst>
          </a:prstGeom>
          <a:solidFill>
            <a:srgbClr val="008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11;g30b8625221f_0_134">
            <a:extLst>
              <a:ext uri="{FF2B5EF4-FFF2-40B4-BE49-F238E27FC236}">
                <a16:creationId xmlns:a16="http://schemas.microsoft.com/office/drawing/2014/main" id="{9BD7E0B2-8F84-5B4D-1DA7-8637CD5FA884}"/>
              </a:ext>
            </a:extLst>
          </p:cNvPr>
          <p:cNvSpPr/>
          <p:nvPr/>
        </p:nvSpPr>
        <p:spPr>
          <a:xfrm>
            <a:off x="3353425" y="2581575"/>
            <a:ext cx="2199600" cy="3271200"/>
          </a:xfrm>
          <a:prstGeom prst="roundRect">
            <a:avLst>
              <a:gd name="adj" fmla="val 16667"/>
            </a:avLst>
          </a:prstGeom>
          <a:solidFill>
            <a:srgbClr val="008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12;g30b8625221f_0_134">
            <a:extLst>
              <a:ext uri="{FF2B5EF4-FFF2-40B4-BE49-F238E27FC236}">
                <a16:creationId xmlns:a16="http://schemas.microsoft.com/office/drawing/2014/main" id="{04676113-9310-F520-CF22-D4B49CF76840}"/>
              </a:ext>
            </a:extLst>
          </p:cNvPr>
          <p:cNvSpPr/>
          <p:nvPr/>
        </p:nvSpPr>
        <p:spPr>
          <a:xfrm>
            <a:off x="824300" y="2581575"/>
            <a:ext cx="2199600" cy="3271200"/>
          </a:xfrm>
          <a:prstGeom prst="roundRect">
            <a:avLst>
              <a:gd name="adj" fmla="val 16667"/>
            </a:avLst>
          </a:prstGeom>
          <a:solidFill>
            <a:srgbClr val="008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14;g30b8625221f_0_134">
            <a:extLst>
              <a:ext uri="{FF2B5EF4-FFF2-40B4-BE49-F238E27FC236}">
                <a16:creationId xmlns:a16="http://schemas.microsoft.com/office/drawing/2014/main" id="{71DCCA7D-15D6-7F97-6C24-590290024A7A}"/>
              </a:ext>
            </a:extLst>
          </p:cNvPr>
          <p:cNvSpPr txBox="1"/>
          <p:nvPr/>
        </p:nvSpPr>
        <p:spPr>
          <a:xfrm>
            <a:off x="824295" y="820641"/>
            <a:ext cx="102276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URBAN DIGITAINABILITY LAB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2400">
                <a:solidFill>
                  <a:schemeClr val="lt1"/>
                </a:solidFill>
                <a:latin typeface="Roboto Light"/>
                <a:ea typeface="Roboto"/>
                <a:cs typeface="Roboto"/>
                <a:sym typeface="Roboto"/>
              </a:rPr>
              <a:t>Vielfältige Angebote zum Mitmachen! </a:t>
            </a:r>
            <a:endParaRPr sz="3600">
              <a:solidFill>
                <a:schemeClr val="lt1"/>
              </a:solidFill>
              <a:latin typeface="Roboto Light"/>
              <a:ea typeface="Roboto Medium"/>
              <a:cs typeface="Roboto Medium"/>
            </a:endParaRPr>
          </a:p>
        </p:txBody>
      </p:sp>
      <p:pic>
        <p:nvPicPr>
          <p:cNvPr id="16" name="Google Shape;1117;g30b8625221f_0_134" descr="Ein Bild, das Menschliches Gesicht, Person, Kinn, Vorderkopf enthält.&#10;&#10;Beschreibung automatisch generiert.">
            <a:extLst>
              <a:ext uri="{FF2B5EF4-FFF2-40B4-BE49-F238E27FC236}">
                <a16:creationId xmlns:a16="http://schemas.microsoft.com/office/drawing/2014/main" id="{18DAA2D6-EF1F-F40B-3EB7-DF0E9A1D52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4922"/>
          <a:stretch/>
        </p:blipFill>
        <p:spPr>
          <a:xfrm>
            <a:off x="1373000" y="3988700"/>
            <a:ext cx="1102200" cy="1102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" name="Google Shape;1118;g30b8625221f_0_134">
            <a:extLst>
              <a:ext uri="{FF2B5EF4-FFF2-40B4-BE49-F238E27FC236}">
                <a16:creationId xmlns:a16="http://schemas.microsoft.com/office/drawing/2014/main" id="{F6BB230F-1C13-B406-4D69-36EBA92B0023}"/>
              </a:ext>
            </a:extLst>
          </p:cNvPr>
          <p:cNvSpPr txBox="1"/>
          <p:nvPr/>
        </p:nvSpPr>
        <p:spPr>
          <a:xfrm>
            <a:off x="1047800" y="5164363"/>
            <a:ext cx="175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Felix Beer</a:t>
            </a:r>
            <a:endParaRPr sz="1100" dirty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felix.beer@hfp.tum.de</a:t>
            </a:r>
            <a:endParaRPr sz="11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" name="Google Shape;1119;g30b8625221f_0_134" descr="Ein Bild, das Menschliches Gesicht, Person, Lächeln, Porträt enthält.&#10;&#10;Beschreibung automatisch generiert.">
            <a:extLst>
              <a:ext uri="{FF2B5EF4-FFF2-40B4-BE49-F238E27FC236}">
                <a16:creationId xmlns:a16="http://schemas.microsoft.com/office/drawing/2014/main" id="{2BC681B2-4032-29E8-DAE3-8592DAB70B9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125" y="3988688"/>
            <a:ext cx="1102200" cy="1102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" name="Google Shape;1120;g30b8625221f_0_134">
            <a:extLst>
              <a:ext uri="{FF2B5EF4-FFF2-40B4-BE49-F238E27FC236}">
                <a16:creationId xmlns:a16="http://schemas.microsoft.com/office/drawing/2014/main" id="{764026D9-00A4-106E-6D1E-603623FD7A5F}"/>
              </a:ext>
            </a:extLst>
          </p:cNvPr>
          <p:cNvSpPr txBox="1"/>
          <p:nvPr/>
        </p:nvSpPr>
        <p:spPr>
          <a:xfrm>
            <a:off x="3376837" y="5164363"/>
            <a:ext cx="215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Bernadette Stöckl</a:t>
            </a:r>
            <a:endParaRPr sz="11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bernadette.stoeckl@hfp.tum.de</a:t>
            </a:r>
            <a:endParaRPr sz="11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4" name="Google Shape;1121;g30b8625221f_0_134" descr="Ein Bild, das Lächeln, Person, Menschliches Gesicht, Kleidung enthält.&#10;&#10;Beschreibung automatisch generiert.">
            <a:extLst>
              <a:ext uri="{FF2B5EF4-FFF2-40B4-BE49-F238E27FC236}">
                <a16:creationId xmlns:a16="http://schemas.microsoft.com/office/drawing/2014/main" id="{8438EE63-2F8D-9CFE-A3B8-BDE2760D9FF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1238" y="3988700"/>
            <a:ext cx="1102200" cy="1102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" name="Google Shape;1122;g30b8625221f_0_134">
            <a:extLst>
              <a:ext uri="{FF2B5EF4-FFF2-40B4-BE49-F238E27FC236}">
                <a16:creationId xmlns:a16="http://schemas.microsoft.com/office/drawing/2014/main" id="{13932C0B-3D9D-8428-BB8A-93E1DBE8C4D9}"/>
              </a:ext>
            </a:extLst>
          </p:cNvPr>
          <p:cNvSpPr txBox="1"/>
          <p:nvPr/>
        </p:nvSpPr>
        <p:spPr>
          <a:xfrm>
            <a:off x="6016350" y="5164375"/>
            <a:ext cx="193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Andreas Marx</a:t>
            </a:r>
            <a:endParaRPr sz="11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andreas.marx@hfp.tum.de</a:t>
            </a:r>
            <a:endParaRPr sz="11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" name="Google Shape;1131;g30b8625221f_0_134">
            <a:extLst>
              <a:ext uri="{FF2B5EF4-FFF2-40B4-BE49-F238E27FC236}">
                <a16:creationId xmlns:a16="http://schemas.microsoft.com/office/drawing/2014/main" id="{2199DFC2-4556-C315-2B56-3C75BCF97FB6}"/>
              </a:ext>
            </a:extLst>
          </p:cNvPr>
          <p:cNvSpPr txBox="1"/>
          <p:nvPr/>
        </p:nvSpPr>
        <p:spPr>
          <a:xfrm>
            <a:off x="932001" y="2814163"/>
            <a:ext cx="1984200" cy="7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de-DE" sz="1600" b="1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Communities </a:t>
            </a:r>
            <a:br>
              <a:rPr lang="de-DE" sz="1600" b="1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de-DE" sz="1600" b="1" dirty="0" err="1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of</a:t>
            </a:r>
            <a:r>
              <a:rPr lang="de-DE" sz="1600" b="1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 Practice</a:t>
            </a:r>
            <a:endParaRPr lang="de-DE" sz="1600" b="1" i="0" u="none" strike="noStrike" cap="none" dirty="0">
              <a:solidFill>
                <a:schemeClr val="lt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40" name="Google Shape;1132;g30b8625221f_0_134">
            <a:extLst>
              <a:ext uri="{FF2B5EF4-FFF2-40B4-BE49-F238E27FC236}">
                <a16:creationId xmlns:a16="http://schemas.microsoft.com/office/drawing/2014/main" id="{6A83D8C3-3DE1-55D9-F0C7-51480D83C28C}"/>
              </a:ext>
            </a:extLst>
          </p:cNvPr>
          <p:cNvSpPr txBox="1"/>
          <p:nvPr/>
        </p:nvSpPr>
        <p:spPr>
          <a:xfrm>
            <a:off x="3461126" y="2814175"/>
            <a:ext cx="1984200" cy="7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de-DE" sz="1600" b="1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Academy Programm</a:t>
            </a:r>
            <a:endParaRPr lang="de-DE" sz="1600" b="1">
              <a:solidFill>
                <a:schemeClr val="lt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42" name="Google Shape;1133;g30b8625221f_0_134">
            <a:extLst>
              <a:ext uri="{FF2B5EF4-FFF2-40B4-BE49-F238E27FC236}">
                <a16:creationId xmlns:a16="http://schemas.microsoft.com/office/drawing/2014/main" id="{E08A175A-5D73-786F-40A2-C1C2F4784797}"/>
              </a:ext>
            </a:extLst>
          </p:cNvPr>
          <p:cNvSpPr txBox="1"/>
          <p:nvPr/>
        </p:nvSpPr>
        <p:spPr>
          <a:xfrm>
            <a:off x="5990251" y="2814175"/>
            <a:ext cx="1984200" cy="46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de-DE" sz="1600" b="1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Begleitforschung</a:t>
            </a:r>
            <a:endParaRPr lang="de-DE" sz="1600" b="1" dirty="0">
              <a:solidFill>
                <a:schemeClr val="lt1"/>
              </a:solidFill>
              <a:latin typeface="Roboto Medium"/>
              <a:ea typeface="Roboto Medium"/>
              <a:cs typeface="Roboto Medium"/>
            </a:endParaRPr>
          </a:p>
        </p:txBody>
      </p:sp>
      <p:pic>
        <p:nvPicPr>
          <p:cNvPr id="27" name="Google Shape;1116;g30b8625221f_0_134">
            <a:extLst>
              <a:ext uri="{FF2B5EF4-FFF2-40B4-BE49-F238E27FC236}">
                <a16:creationId xmlns:a16="http://schemas.microsoft.com/office/drawing/2014/main" id="{08F26F33-2B1B-4B4A-AEB5-0B0E5873D7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41050" y="4412200"/>
            <a:ext cx="2343950" cy="3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123;g30b8625221f_0_134">
            <a:extLst>
              <a:ext uri="{FF2B5EF4-FFF2-40B4-BE49-F238E27FC236}">
                <a16:creationId xmlns:a16="http://schemas.microsoft.com/office/drawing/2014/main" id="{C7580DE8-FA49-4DE2-8E22-D6ECDE9A7387}"/>
              </a:ext>
            </a:extLst>
          </p:cNvPr>
          <p:cNvSpPr txBox="1"/>
          <p:nvPr/>
        </p:nvSpPr>
        <p:spPr>
          <a:xfrm>
            <a:off x="8708675" y="54216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www.tumthinktank.de</a:t>
            </a:r>
            <a:endParaRPr dirty="0"/>
          </a:p>
        </p:txBody>
      </p:sp>
      <p:grpSp>
        <p:nvGrpSpPr>
          <p:cNvPr id="37" name="Google Shape;1124;g30b8625221f_0_134">
            <a:extLst>
              <a:ext uri="{FF2B5EF4-FFF2-40B4-BE49-F238E27FC236}">
                <a16:creationId xmlns:a16="http://schemas.microsoft.com/office/drawing/2014/main" id="{6D00AE26-838D-4127-844D-E41B1ED9D55A}"/>
              </a:ext>
            </a:extLst>
          </p:cNvPr>
          <p:cNvGrpSpPr/>
          <p:nvPr/>
        </p:nvGrpSpPr>
        <p:grpSpPr>
          <a:xfrm>
            <a:off x="8649952" y="4446119"/>
            <a:ext cx="5220000" cy="896234"/>
            <a:chOff x="4726875" y="4912180"/>
            <a:chExt cx="5220000" cy="896234"/>
          </a:xfrm>
        </p:grpSpPr>
        <p:sp>
          <p:nvSpPr>
            <p:cNvPr id="39" name="Google Shape;1125;g30b8625221f_0_134">
              <a:extLst>
                <a:ext uri="{FF2B5EF4-FFF2-40B4-BE49-F238E27FC236}">
                  <a16:creationId xmlns:a16="http://schemas.microsoft.com/office/drawing/2014/main" id="{95C3F510-92D1-47D3-8707-855F54B2BFED}"/>
                </a:ext>
              </a:extLst>
            </p:cNvPr>
            <p:cNvSpPr txBox="1"/>
            <p:nvPr/>
          </p:nvSpPr>
          <p:spPr>
            <a:xfrm>
              <a:off x="4726875" y="4912180"/>
              <a:ext cx="5220000" cy="5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endParaRPr sz="1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endParaRPr sz="1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41" name="Google Shape;1126;g30b8625221f_0_134" descr="Ein Bild, das Schrift, Grafiken, Logo, Kreis enthält.&#10;&#10;Beschreibung automatisch generiert.">
              <a:extLst>
                <a:ext uri="{FF2B5EF4-FFF2-40B4-BE49-F238E27FC236}">
                  <a16:creationId xmlns:a16="http://schemas.microsoft.com/office/drawing/2014/main" id="{681FDEB1-D4B6-4C8A-80ED-B0CB35CCA2C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35298" y="5357812"/>
              <a:ext cx="457201" cy="446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127;g30b8625221f_0_134" descr="Ein Bild, das Symbol, Logo, Schrift enthält.&#10;&#10;Beschreibung automatisch generiert.">
              <a:extLst>
                <a:ext uri="{FF2B5EF4-FFF2-40B4-BE49-F238E27FC236}">
                  <a16:creationId xmlns:a16="http://schemas.microsoft.com/office/drawing/2014/main" id="{462563E4-93AD-4A9E-B6F7-9829D62D6CC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89926" y="5357812"/>
              <a:ext cx="435430" cy="446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1128;g30b8625221f_0_134" descr="Ein Bild, das Kreis, Grafiken, Symbol, Logo enthält.&#10;&#10;Beschreibung automatisch generiert.">
              <a:extLst>
                <a:ext uri="{FF2B5EF4-FFF2-40B4-BE49-F238E27FC236}">
                  <a16:creationId xmlns:a16="http://schemas.microsoft.com/office/drawing/2014/main" id="{CA321ABE-F0CE-4E49-BBFB-61FB7DEC894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934755" y="5353525"/>
              <a:ext cx="446316" cy="454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1129;g30b8625221f_0_134" descr="Ein Bild, das Clipart, Vogel, Design enthält.&#10;&#10;Beschreibung automatisch generiert.">
              <a:extLst>
                <a:ext uri="{FF2B5EF4-FFF2-40B4-BE49-F238E27FC236}">
                  <a16:creationId xmlns:a16="http://schemas.microsoft.com/office/drawing/2014/main" id="{7A41573C-A799-4259-8A94-06ABDA4D2CA5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390469" y="5357811"/>
              <a:ext cx="446315" cy="446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1130;g30b8625221f_0_134" descr="Ein Bild, das Grafiken, Kreis, Symbol, Logo enthält.&#10;&#10;Beschreibung automatisch generiert.">
              <a:extLst>
                <a:ext uri="{FF2B5EF4-FFF2-40B4-BE49-F238E27FC236}">
                  <a16:creationId xmlns:a16="http://schemas.microsoft.com/office/drawing/2014/main" id="{6FEF2C93-2926-44B6-9630-0CCA2CF500AD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034212" y="5357812"/>
              <a:ext cx="424543" cy="4463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" name="Grafik 46" descr="Ein Bild, das Muster, Quadrat, Symmetrie, Pixel enthält.&#10;&#10;Beschreibung automatisch generiert.">
            <a:extLst>
              <a:ext uri="{FF2B5EF4-FFF2-40B4-BE49-F238E27FC236}">
                <a16:creationId xmlns:a16="http://schemas.microsoft.com/office/drawing/2014/main" id="{61E6F7C0-6256-4765-9E64-8F5D76621D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6145" y="2624726"/>
            <a:ext cx="1604196" cy="1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3533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f31c0e-d09b-4469-b049-0896ae74d981" xsi:nil="true"/>
    <lcf76f155ced4ddcb4097134ff3c332f xmlns="2fc23f5b-7556-4250-adbd-56ace60e908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26A9FE6B9C7D43BF4DA7D250C94DF8" ma:contentTypeVersion="14" ma:contentTypeDescription="Ein neues Dokument erstellen." ma:contentTypeScope="" ma:versionID="c63efef4b7bd927b8c501f3f97dd5f4e">
  <xsd:schema xmlns:xsd="http://www.w3.org/2001/XMLSchema" xmlns:xs="http://www.w3.org/2001/XMLSchema" xmlns:p="http://schemas.microsoft.com/office/2006/metadata/properties" xmlns:ns2="2fc23f5b-7556-4250-adbd-56ace60e908b" xmlns:ns3="1af31c0e-d09b-4469-b049-0896ae74d981" targetNamespace="http://schemas.microsoft.com/office/2006/metadata/properties" ma:root="true" ma:fieldsID="a8ede189b48571f1cc53003469d62405" ns2:_="" ns3:_="">
    <xsd:import namespace="2fc23f5b-7556-4250-adbd-56ace60e908b"/>
    <xsd:import namespace="1af31c0e-d09b-4469-b049-0896ae74d9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23f5b-7556-4250-adbd-56ace60e90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14ae72d6-1d51-44e0-a414-869ae22c08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31c0e-d09b-4469-b049-0896ae74d9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656cb01-7c82-47f9-8430-9958e2bac103}" ma:internalName="TaxCatchAll" ma:showField="CatchAllData" ma:web="1af31c0e-d09b-4469-b049-0896ae74d9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5EFBD4-6B86-48E2-B359-5BEC03C4C349}">
  <ds:schemaRefs>
    <ds:schemaRef ds:uri="http://schemas.microsoft.com/office/infopath/2007/PartnerControls"/>
    <ds:schemaRef ds:uri="1af31c0e-d09b-4469-b049-0896ae74d981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2fc23f5b-7556-4250-adbd-56ace60e908b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40211AB-0618-4AA5-9BD4-58CA2769E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62AD71-9651-4400-8B36-DB7D412C4AAA}">
  <ds:schemaRefs>
    <ds:schemaRef ds:uri="1af31c0e-d09b-4469-b049-0896ae74d981"/>
    <ds:schemaRef ds:uri="2fc23f5b-7556-4250-adbd-56ace60e90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Macintosh PowerPoint</Application>
  <PresentationFormat>Breitbild</PresentationFormat>
  <Paragraphs>78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8" baseType="lpstr">
      <vt:lpstr>Aptos</vt:lpstr>
      <vt:lpstr>Aptos Display</vt:lpstr>
      <vt:lpstr>Arial</vt:lpstr>
      <vt:lpstr>Arial,Sans-Serif</vt:lpstr>
      <vt:lpstr>Calibri</vt:lpstr>
      <vt:lpstr>Inter</vt:lpstr>
      <vt:lpstr>Noto Sans Symbols</vt:lpstr>
      <vt:lpstr>Roboto</vt:lpstr>
      <vt:lpstr>Roboto Light</vt:lpstr>
      <vt:lpstr>Roboto Medium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Digitainability Lab</dc:title>
  <dc:creator>Andreas Marx</dc:creator>
  <cp:lastModifiedBy>Rahel Roloff</cp:lastModifiedBy>
  <cp:revision>14</cp:revision>
  <dcterms:created xsi:type="dcterms:W3CDTF">2024-11-07T11:17:06Z</dcterms:created>
  <dcterms:modified xsi:type="dcterms:W3CDTF">2024-11-18T15:34:28Z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0x010100B726A9FE6B9C7D43BF4DA7D250C94DF8</vt:lpwstr>
  </property>
  <property fmtid="{D5CDD505-2E9C-101B-9397-08002B2CF9AE}" pid="3" name="MediaServiceImageTags">
    <vt:lpwstr/>
  </property>
</Properties>
</file>